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C_0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omments/modernComment_10E_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7" r:id="rId5"/>
    <p:sldId id="259" r:id="rId6"/>
    <p:sldId id="266" r:id="rId7"/>
    <p:sldId id="268" r:id="rId8"/>
    <p:sldId id="261" r:id="rId9"/>
    <p:sldId id="283" r:id="rId10"/>
    <p:sldId id="284" r:id="rId11"/>
    <p:sldId id="278" r:id="rId12"/>
    <p:sldId id="279" r:id="rId13"/>
    <p:sldId id="285" r:id="rId14"/>
    <p:sldId id="286" r:id="rId15"/>
    <p:sldId id="280" r:id="rId16"/>
    <p:sldId id="281" r:id="rId17"/>
    <p:sldId id="258" r:id="rId18"/>
    <p:sldId id="282" r:id="rId19"/>
    <p:sldId id="270" r:id="rId20"/>
    <p:sldId id="276" r:id="rId21"/>
    <p:sldId id="289" r:id="rId22"/>
    <p:sldId id="288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norite 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norite 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norite 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norite 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norite 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norite 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norite 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norite 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norite 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05E8EA-88D8-22FC-875E-3ABE27E2F792}" name="EEDF - Pierre MULLER" initials="EPM" userId="S::pierre.muller@eedf.fr::73e06205-e510-48b5-aa21-d8e22b2955c0" providerId="AD"/>
  <p188:author id="{269D0AEB-1481-0B89-EF80-FC023E858B61}" name="Grand Est" initials="GE" userId="S::grandest@eedf.fr::48ab8448-88fe-49fc-b04d-f40f94e618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F5C7D-AE75-9E21-EBDC-D495E5D6D05C}" v="96" dt="2023-02-19T17:45:35.708"/>
    <p1510:client id="{431BB4B5-7FD8-2FB2-B82C-D49932ADF97F}" v="2066" dt="2023-02-19T10:00:01.189"/>
    <p1510:client id="{F2F8C57D-A359-4CF9-97EB-B99472639DF4}" v="334" dt="2023-02-19T17:50:01.915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676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d Est" userId="S::grandest@eedf.fr::48ab8448-88fe-49fc-b04d-f40f94e61839" providerId="AD" clId="Web-{431BB4B5-7FD8-2FB2-B82C-D49932ADF97F}"/>
    <pc:docChg chg="addSld modSld">
      <pc:chgData name="Grand Est" userId="S::grandest@eedf.fr::48ab8448-88fe-49fc-b04d-f40f94e61839" providerId="AD" clId="Web-{431BB4B5-7FD8-2FB2-B82C-D49932ADF97F}" dt="2023-02-19T10:00:00.392" v="1568" actId="20577"/>
      <pc:docMkLst>
        <pc:docMk/>
      </pc:docMkLst>
      <pc:sldChg chg="modSp">
        <pc:chgData name="Grand Est" userId="S::grandest@eedf.fr::48ab8448-88fe-49fc-b04d-f40f94e61839" providerId="AD" clId="Web-{431BB4B5-7FD8-2FB2-B82C-D49932ADF97F}" dt="2023-02-19T09:23:43.341" v="50" actId="20577"/>
        <pc:sldMkLst>
          <pc:docMk/>
          <pc:sldMk cId="0" sldId="261"/>
        </pc:sldMkLst>
        <pc:spChg chg="mod">
          <ac:chgData name="Grand Est" userId="S::grandest@eedf.fr::48ab8448-88fe-49fc-b04d-f40f94e61839" providerId="AD" clId="Web-{431BB4B5-7FD8-2FB2-B82C-D49932ADF97F}" dt="2023-02-19T09:23:43.341" v="50" actId="20577"/>
          <ac:spMkLst>
            <pc:docMk/>
            <pc:sldMk cId="0" sldId="261"/>
            <ac:spMk id="2" creationId="{CA0B09DE-657B-ACFD-B0C7-108AF505AF1E}"/>
          </ac:spMkLst>
        </pc:spChg>
      </pc:sldChg>
      <pc:sldChg chg="mod modShow">
        <pc:chgData name="Grand Est" userId="S::grandest@eedf.fr::48ab8448-88fe-49fc-b04d-f40f94e61839" providerId="AD" clId="Web-{431BB4B5-7FD8-2FB2-B82C-D49932ADF97F}" dt="2023-02-19T09:32:31.306" v="521"/>
        <pc:sldMkLst>
          <pc:docMk/>
          <pc:sldMk cId="0" sldId="270"/>
        </pc:sldMkLst>
      </pc:sldChg>
      <pc:sldChg chg="modSp">
        <pc:chgData name="Grand Est" userId="S::grandest@eedf.fr::48ab8448-88fe-49fc-b04d-f40f94e61839" providerId="AD" clId="Web-{431BB4B5-7FD8-2FB2-B82C-D49932ADF97F}" dt="2023-02-19T09:59:47.064" v="1566" actId="20577"/>
        <pc:sldMkLst>
          <pc:docMk/>
          <pc:sldMk cId="0" sldId="274"/>
        </pc:sldMkLst>
        <pc:spChg chg="mod">
          <ac:chgData name="Grand Est" userId="S::grandest@eedf.fr::48ab8448-88fe-49fc-b04d-f40f94e61839" providerId="AD" clId="Web-{431BB4B5-7FD8-2FB2-B82C-D49932ADF97F}" dt="2023-02-19T09:59:47.064" v="1566" actId="20577"/>
          <ac:spMkLst>
            <pc:docMk/>
            <pc:sldMk cId="0" sldId="274"/>
            <ac:spMk id="21" creationId="{4EAA0DBD-C9FE-C0FF-016E-D0F8C780FB07}"/>
          </ac:spMkLst>
        </pc:spChg>
      </pc:sldChg>
      <pc:sldChg chg="modSp">
        <pc:chgData name="Grand Est" userId="S::grandest@eedf.fr::48ab8448-88fe-49fc-b04d-f40f94e61839" providerId="AD" clId="Web-{431BB4B5-7FD8-2FB2-B82C-D49932ADF97F}" dt="2023-02-19T10:00:00.392" v="1568" actId="20577"/>
        <pc:sldMkLst>
          <pc:docMk/>
          <pc:sldMk cId="0" sldId="275"/>
        </pc:sldMkLst>
        <pc:spChg chg="mod">
          <ac:chgData name="Grand Est" userId="S::grandest@eedf.fr::48ab8448-88fe-49fc-b04d-f40f94e61839" providerId="AD" clId="Web-{431BB4B5-7FD8-2FB2-B82C-D49932ADF97F}" dt="2023-02-19T10:00:00.392" v="1568" actId="20577"/>
          <ac:spMkLst>
            <pc:docMk/>
            <pc:sldMk cId="0" sldId="275"/>
            <ac:spMk id="3" creationId="{D990EC44-63C8-9DD8-F3E3-B942C49711EA}"/>
          </ac:spMkLst>
        </pc:spChg>
      </pc:sldChg>
      <pc:sldChg chg="addSp delSp modSp">
        <pc:chgData name="Grand Est" userId="S::grandest@eedf.fr::48ab8448-88fe-49fc-b04d-f40f94e61839" providerId="AD" clId="Web-{431BB4B5-7FD8-2FB2-B82C-D49932ADF97F}" dt="2023-02-19T09:45:04.371" v="992" actId="20577"/>
        <pc:sldMkLst>
          <pc:docMk/>
          <pc:sldMk cId="0" sldId="276"/>
        </pc:sldMkLst>
        <pc:spChg chg="mod">
          <ac:chgData name="Grand Est" userId="S::grandest@eedf.fr::48ab8448-88fe-49fc-b04d-f40f94e61839" providerId="AD" clId="Web-{431BB4B5-7FD8-2FB2-B82C-D49932ADF97F}" dt="2023-02-19T09:40:43.396" v="753" actId="14100"/>
          <ac:spMkLst>
            <pc:docMk/>
            <pc:sldMk cId="0" sldId="276"/>
            <ac:spMk id="3" creationId="{F34B92E3-3228-198B-1DEA-C4DBF87CA9AA}"/>
          </ac:spMkLst>
        </pc:spChg>
        <pc:spChg chg="add del mod">
          <ac:chgData name="Grand Est" userId="S::grandest@eedf.fr::48ab8448-88fe-49fc-b04d-f40f94e61839" providerId="AD" clId="Web-{431BB4B5-7FD8-2FB2-B82C-D49932ADF97F}" dt="2023-02-19T09:37:19.923" v="647"/>
          <ac:spMkLst>
            <pc:docMk/>
            <pc:sldMk cId="0" sldId="276"/>
            <ac:spMk id="4" creationId="{94A586C0-F42F-20C6-49DB-C8AB3F071116}"/>
          </ac:spMkLst>
        </pc:spChg>
        <pc:spChg chg="del">
          <ac:chgData name="Grand Est" userId="S::grandest@eedf.fr::48ab8448-88fe-49fc-b04d-f40f94e61839" providerId="AD" clId="Web-{431BB4B5-7FD8-2FB2-B82C-D49932ADF97F}" dt="2023-02-19T09:37:13.501" v="646"/>
          <ac:spMkLst>
            <pc:docMk/>
            <pc:sldMk cId="0" sldId="276"/>
            <ac:spMk id="5" creationId="{C990DDB0-57E1-66E2-58F1-8FD05A5051E1}"/>
          </ac:spMkLst>
        </pc:spChg>
        <pc:spChg chg="del mod">
          <ac:chgData name="Grand Est" userId="S::grandest@eedf.fr::48ab8448-88fe-49fc-b04d-f40f94e61839" providerId="AD" clId="Web-{431BB4B5-7FD8-2FB2-B82C-D49932ADF97F}" dt="2023-02-19T09:40:40.037" v="752"/>
          <ac:spMkLst>
            <pc:docMk/>
            <pc:sldMk cId="0" sldId="276"/>
            <ac:spMk id="6" creationId="{4809DC66-BC1E-684A-07C5-5A34D9F50DF0}"/>
          </ac:spMkLst>
        </pc:spChg>
        <pc:spChg chg="del">
          <ac:chgData name="Grand Est" userId="S::grandest@eedf.fr::48ab8448-88fe-49fc-b04d-f40f94e61839" providerId="AD" clId="Web-{431BB4B5-7FD8-2FB2-B82C-D49932ADF97F}" dt="2023-02-19T09:40:39.693" v="750"/>
          <ac:spMkLst>
            <pc:docMk/>
            <pc:sldMk cId="0" sldId="276"/>
            <ac:spMk id="7" creationId="{D9B7F82E-1A20-FD8C-4B83-859E1E4D7822}"/>
          </ac:spMkLst>
        </pc:spChg>
        <pc:spChg chg="add del mod">
          <ac:chgData name="Grand Est" userId="S::grandest@eedf.fr::48ab8448-88fe-49fc-b04d-f40f94e61839" providerId="AD" clId="Web-{431BB4B5-7FD8-2FB2-B82C-D49932ADF97F}" dt="2023-02-19T09:40:49.724" v="757"/>
          <ac:spMkLst>
            <pc:docMk/>
            <pc:sldMk cId="0" sldId="276"/>
            <ac:spMk id="9" creationId="{49A26DE8-ECB4-33E3-A9E4-B84A321FE6DF}"/>
          </ac:spMkLst>
        </pc:spChg>
        <pc:spChg chg="add del mod">
          <ac:chgData name="Grand Est" userId="S::grandest@eedf.fr::48ab8448-88fe-49fc-b04d-f40f94e61839" providerId="AD" clId="Web-{431BB4B5-7FD8-2FB2-B82C-D49932ADF97F}" dt="2023-02-19T09:40:48.677" v="756"/>
          <ac:spMkLst>
            <pc:docMk/>
            <pc:sldMk cId="0" sldId="276"/>
            <ac:spMk id="11" creationId="{BEFFC2C6-5D95-640C-11C0-3D11885D3001}"/>
          </ac:spMkLst>
        </pc:spChg>
        <pc:spChg chg="del mod">
          <ac:chgData name="Grand Est" userId="S::grandest@eedf.fr::48ab8448-88fe-49fc-b04d-f40f94e61839" providerId="AD" clId="Web-{431BB4B5-7FD8-2FB2-B82C-D49932ADF97F}" dt="2023-02-19T09:40:29.224" v="749"/>
          <ac:spMkLst>
            <pc:docMk/>
            <pc:sldMk cId="0" sldId="276"/>
            <ac:spMk id="12" creationId="{E7CF032C-1CF3-9D1D-70FE-E032AC4E91FD}"/>
          </ac:spMkLst>
        </pc:spChg>
        <pc:spChg chg="add mod">
          <ac:chgData name="Grand Est" userId="S::grandest@eedf.fr::48ab8448-88fe-49fc-b04d-f40f94e61839" providerId="AD" clId="Web-{431BB4B5-7FD8-2FB2-B82C-D49932ADF97F}" dt="2023-02-19T09:45:04.371" v="992" actId="20577"/>
          <ac:spMkLst>
            <pc:docMk/>
            <pc:sldMk cId="0" sldId="276"/>
            <ac:spMk id="14" creationId="{1D58F51D-67E7-8098-CC29-FE8234B5560F}"/>
          </ac:spMkLst>
        </pc:spChg>
      </pc:sldChg>
      <pc:sldChg chg="modSp">
        <pc:chgData name="Grand Est" userId="S::grandest@eedf.fr::48ab8448-88fe-49fc-b04d-f40f94e61839" providerId="AD" clId="Web-{431BB4B5-7FD8-2FB2-B82C-D49932ADF97F}" dt="2023-02-19T09:25:46.938" v="267" actId="20577"/>
        <pc:sldMkLst>
          <pc:docMk/>
          <pc:sldMk cId="0" sldId="278"/>
        </pc:sldMkLst>
        <pc:spChg chg="mod">
          <ac:chgData name="Grand Est" userId="S::grandest@eedf.fr::48ab8448-88fe-49fc-b04d-f40f94e61839" providerId="AD" clId="Web-{431BB4B5-7FD8-2FB2-B82C-D49932ADF97F}" dt="2023-02-19T09:25:46.938" v="267" actId="20577"/>
          <ac:spMkLst>
            <pc:docMk/>
            <pc:sldMk cId="0" sldId="278"/>
            <ac:spMk id="20" creationId="{928E4AF9-6DF0-D221-05C9-C15AB9DB0C24}"/>
          </ac:spMkLst>
        </pc:spChg>
      </pc:sldChg>
      <pc:sldChg chg="modSp">
        <pc:chgData name="Grand Est" userId="S::grandest@eedf.fr::48ab8448-88fe-49fc-b04d-f40f94e61839" providerId="AD" clId="Web-{431BB4B5-7FD8-2FB2-B82C-D49932ADF97F}" dt="2023-02-19T09:30:06.084" v="383" actId="20577"/>
        <pc:sldMkLst>
          <pc:docMk/>
          <pc:sldMk cId="0" sldId="279"/>
        </pc:sldMkLst>
        <pc:spChg chg="mod">
          <ac:chgData name="Grand Est" userId="S::grandest@eedf.fr::48ab8448-88fe-49fc-b04d-f40f94e61839" providerId="AD" clId="Web-{431BB4B5-7FD8-2FB2-B82C-D49932ADF97F}" dt="2023-02-19T09:30:06.084" v="383" actId="20577"/>
          <ac:spMkLst>
            <pc:docMk/>
            <pc:sldMk cId="0" sldId="279"/>
            <ac:spMk id="3" creationId="{A991DF69-065B-E0DB-1B88-0401D2F50056}"/>
          </ac:spMkLst>
        </pc:spChg>
      </pc:sldChg>
      <pc:sldChg chg="modSp">
        <pc:chgData name="Grand Est" userId="S::grandest@eedf.fr::48ab8448-88fe-49fc-b04d-f40f94e61839" providerId="AD" clId="Web-{431BB4B5-7FD8-2FB2-B82C-D49932ADF97F}" dt="2023-02-19T09:32:08.056" v="516" actId="20577"/>
        <pc:sldMkLst>
          <pc:docMk/>
          <pc:sldMk cId="0" sldId="280"/>
        </pc:sldMkLst>
        <pc:spChg chg="mod">
          <ac:chgData name="Grand Est" userId="S::grandest@eedf.fr::48ab8448-88fe-49fc-b04d-f40f94e61839" providerId="AD" clId="Web-{431BB4B5-7FD8-2FB2-B82C-D49932ADF97F}" dt="2023-02-19T09:32:08.056" v="516" actId="20577"/>
          <ac:spMkLst>
            <pc:docMk/>
            <pc:sldMk cId="0" sldId="280"/>
            <ac:spMk id="3" creationId="{B52C6424-AA67-8975-AA31-A8D8291FDC55}"/>
          </ac:spMkLst>
        </pc:spChg>
        <pc:spChg chg="mod">
          <ac:chgData name="Grand Est" userId="S::grandest@eedf.fr::48ab8448-88fe-49fc-b04d-f40f94e61839" providerId="AD" clId="Web-{431BB4B5-7FD8-2FB2-B82C-D49932ADF97F}" dt="2023-02-19T09:31:12.977" v="433" actId="14100"/>
          <ac:spMkLst>
            <pc:docMk/>
            <pc:sldMk cId="0" sldId="280"/>
            <ac:spMk id="127" creationId="{EC5B6298-E57E-554E-5189-BC1E3B8C9724}"/>
          </ac:spMkLst>
        </pc:spChg>
      </pc:sldChg>
      <pc:sldChg chg="modSp">
        <pc:chgData name="Grand Est" userId="S::grandest@eedf.fr::48ab8448-88fe-49fc-b04d-f40f94e61839" providerId="AD" clId="Web-{431BB4B5-7FD8-2FB2-B82C-D49932ADF97F}" dt="2023-02-19T09:32:19.712" v="519" actId="20577"/>
        <pc:sldMkLst>
          <pc:docMk/>
          <pc:sldMk cId="0" sldId="281"/>
        </pc:sldMkLst>
        <pc:spChg chg="mod">
          <ac:chgData name="Grand Est" userId="S::grandest@eedf.fr::48ab8448-88fe-49fc-b04d-f40f94e61839" providerId="AD" clId="Web-{431BB4B5-7FD8-2FB2-B82C-D49932ADF97F}" dt="2023-02-19T09:32:19.712" v="519" actId="20577"/>
          <ac:spMkLst>
            <pc:docMk/>
            <pc:sldMk cId="0" sldId="281"/>
            <ac:spMk id="3" creationId="{A8AE6874-AE9B-AB2E-B6D2-9F9EC8D0D061}"/>
          </ac:spMkLst>
        </pc:spChg>
      </pc:sldChg>
      <pc:sldChg chg="mod modShow">
        <pc:chgData name="Grand Est" userId="S::grandest@eedf.fr::48ab8448-88fe-49fc-b04d-f40f94e61839" providerId="AD" clId="Web-{431BB4B5-7FD8-2FB2-B82C-D49932ADF97F}" dt="2023-02-19T09:32:28.009" v="520"/>
        <pc:sldMkLst>
          <pc:docMk/>
          <pc:sldMk cId="0" sldId="282"/>
        </pc:sldMkLst>
      </pc:sldChg>
      <pc:sldChg chg="modSp">
        <pc:chgData name="Grand Est" userId="S::grandest@eedf.fr::48ab8448-88fe-49fc-b04d-f40f94e61839" providerId="AD" clId="Web-{431BB4B5-7FD8-2FB2-B82C-D49932ADF97F}" dt="2023-02-19T09:25:00.578" v="212" actId="20577"/>
        <pc:sldMkLst>
          <pc:docMk/>
          <pc:sldMk cId="0" sldId="283"/>
        </pc:sldMkLst>
        <pc:spChg chg="mod">
          <ac:chgData name="Grand Est" userId="S::grandest@eedf.fr::48ab8448-88fe-49fc-b04d-f40f94e61839" providerId="AD" clId="Web-{431BB4B5-7FD8-2FB2-B82C-D49932ADF97F}" dt="2023-02-19T09:25:00.578" v="212" actId="20577"/>
          <ac:spMkLst>
            <pc:docMk/>
            <pc:sldMk cId="0" sldId="283"/>
            <ac:spMk id="2" creationId="{218E479D-DB62-5FF6-EA65-F822E02F64FA}"/>
          </ac:spMkLst>
        </pc:spChg>
      </pc:sldChg>
      <pc:sldChg chg="modSp">
        <pc:chgData name="Grand Est" userId="S::grandest@eedf.fr::48ab8448-88fe-49fc-b04d-f40f94e61839" providerId="AD" clId="Web-{431BB4B5-7FD8-2FB2-B82C-D49932ADF97F}" dt="2023-02-19T09:25:38.188" v="265" actId="20577"/>
        <pc:sldMkLst>
          <pc:docMk/>
          <pc:sldMk cId="0" sldId="284"/>
        </pc:sldMkLst>
        <pc:spChg chg="mod">
          <ac:chgData name="Grand Est" userId="S::grandest@eedf.fr::48ab8448-88fe-49fc-b04d-f40f94e61839" providerId="AD" clId="Web-{431BB4B5-7FD8-2FB2-B82C-D49932ADF97F}" dt="2023-02-19T09:25:38.188" v="265" actId="20577"/>
          <ac:spMkLst>
            <pc:docMk/>
            <pc:sldMk cId="0" sldId="284"/>
            <ac:spMk id="2" creationId="{01F3A8CC-267C-C1F1-B154-8CFE5D380FDD}"/>
          </ac:spMkLst>
        </pc:spChg>
      </pc:sldChg>
      <pc:sldChg chg="modSp">
        <pc:chgData name="Grand Est" userId="S::grandest@eedf.fr::48ab8448-88fe-49fc-b04d-f40f94e61839" providerId="AD" clId="Web-{431BB4B5-7FD8-2FB2-B82C-D49932ADF97F}" dt="2023-02-19T09:30:53.898" v="431" actId="20577"/>
        <pc:sldMkLst>
          <pc:docMk/>
          <pc:sldMk cId="0" sldId="285"/>
        </pc:sldMkLst>
        <pc:spChg chg="mod">
          <ac:chgData name="Grand Est" userId="S::grandest@eedf.fr::48ab8448-88fe-49fc-b04d-f40f94e61839" providerId="AD" clId="Web-{431BB4B5-7FD8-2FB2-B82C-D49932ADF97F}" dt="2023-02-19T09:30:49.726" v="430" actId="20577"/>
          <ac:spMkLst>
            <pc:docMk/>
            <pc:sldMk cId="0" sldId="285"/>
            <ac:spMk id="3" creationId="{5688EE20-2C4D-806B-1A02-379624DD428D}"/>
          </ac:spMkLst>
        </pc:spChg>
        <pc:spChg chg="mod">
          <ac:chgData name="Grand Est" userId="S::grandest@eedf.fr::48ab8448-88fe-49fc-b04d-f40f94e61839" providerId="AD" clId="Web-{431BB4B5-7FD8-2FB2-B82C-D49932ADF97F}" dt="2023-02-19T09:30:53.898" v="431" actId="20577"/>
          <ac:spMkLst>
            <pc:docMk/>
            <pc:sldMk cId="0" sldId="285"/>
            <ac:spMk id="9" creationId="{EB5B238F-0BF6-1299-7FEA-7734938DDFED}"/>
          </ac:spMkLst>
        </pc:spChg>
        <pc:graphicFrameChg chg="mod modGraphic">
          <ac:chgData name="Grand Est" userId="S::grandest@eedf.fr::48ab8448-88fe-49fc-b04d-f40f94e61839" providerId="AD" clId="Web-{431BB4B5-7FD8-2FB2-B82C-D49932ADF97F}" dt="2023-02-19T09:30:34.085" v="398"/>
          <ac:graphicFrameMkLst>
            <pc:docMk/>
            <pc:sldMk cId="0" sldId="285"/>
            <ac:graphicFrameMk id="6" creationId="{1D3CAF3A-4137-6914-F1BE-89026C6BD3CD}"/>
          </ac:graphicFrameMkLst>
        </pc:graphicFrameChg>
      </pc:sldChg>
      <pc:sldChg chg="modSp">
        <pc:chgData name="Grand Est" userId="S::grandest@eedf.fr::48ab8448-88fe-49fc-b04d-f40f94e61839" providerId="AD" clId="Web-{431BB4B5-7FD8-2FB2-B82C-D49932ADF97F}" dt="2023-02-19T09:35:33.530" v="552" actId="20577"/>
        <pc:sldMkLst>
          <pc:docMk/>
          <pc:sldMk cId="0" sldId="286"/>
        </pc:sldMkLst>
        <pc:spChg chg="mod">
          <ac:chgData name="Grand Est" userId="S::grandest@eedf.fr::48ab8448-88fe-49fc-b04d-f40f94e61839" providerId="AD" clId="Web-{431BB4B5-7FD8-2FB2-B82C-D49932ADF97F}" dt="2023-02-19T09:35:33.530" v="552" actId="20577"/>
          <ac:spMkLst>
            <pc:docMk/>
            <pc:sldMk cId="0" sldId="286"/>
            <ac:spMk id="3" creationId="{068E0EC7-25CB-7140-5D03-C84160C18063}"/>
          </ac:spMkLst>
        </pc:spChg>
      </pc:sldChg>
      <pc:sldChg chg="addSp modSp">
        <pc:chgData name="Grand Est" userId="S::grandest@eedf.fr::48ab8448-88fe-49fc-b04d-f40f94e61839" providerId="AD" clId="Web-{431BB4B5-7FD8-2FB2-B82C-D49932ADF97F}" dt="2023-02-19T09:55:57.855" v="1376" actId="20577"/>
        <pc:sldMkLst>
          <pc:docMk/>
          <pc:sldMk cId="3268513637" sldId="288"/>
        </pc:sldMkLst>
        <pc:spChg chg="add mod">
          <ac:chgData name="Grand Est" userId="S::grandest@eedf.fr::48ab8448-88fe-49fc-b04d-f40f94e61839" providerId="AD" clId="Web-{431BB4B5-7FD8-2FB2-B82C-D49932ADF97F}" dt="2023-02-19T09:55:57.855" v="1376" actId="20577"/>
          <ac:spMkLst>
            <pc:docMk/>
            <pc:sldMk cId="3268513637" sldId="288"/>
            <ac:spMk id="3" creationId="{E4158BEB-E154-45B4-1FD6-043EABAF45BB}"/>
          </ac:spMkLst>
        </pc:spChg>
        <pc:spChg chg="mod">
          <ac:chgData name="Grand Est" userId="S::grandest@eedf.fr::48ab8448-88fe-49fc-b04d-f40f94e61839" providerId="AD" clId="Web-{431BB4B5-7FD8-2FB2-B82C-D49932ADF97F}" dt="2023-02-19T09:54:51.166" v="1352" actId="1076"/>
          <ac:spMkLst>
            <pc:docMk/>
            <pc:sldMk cId="3268513637" sldId="288"/>
            <ac:spMk id="13" creationId="{786083A4-B661-F630-9E96-9D23008BDEB6}"/>
          </ac:spMkLst>
        </pc:spChg>
      </pc:sldChg>
      <pc:sldChg chg="addSp delSp modSp add replId">
        <pc:chgData name="Grand Est" userId="S::grandest@eedf.fr::48ab8448-88fe-49fc-b04d-f40f94e61839" providerId="AD" clId="Web-{431BB4B5-7FD8-2FB2-B82C-D49932ADF97F}" dt="2023-02-19T09:54:01.868" v="1344" actId="20577"/>
        <pc:sldMkLst>
          <pc:docMk/>
          <pc:sldMk cId="2802267238" sldId="289"/>
        </pc:sldMkLst>
        <pc:spChg chg="del">
          <ac:chgData name="Grand Est" userId="S::grandest@eedf.fr::48ab8448-88fe-49fc-b04d-f40f94e61839" providerId="AD" clId="Web-{431BB4B5-7FD8-2FB2-B82C-D49932ADF97F}" dt="2023-02-19T09:45:13.590" v="993"/>
          <ac:spMkLst>
            <pc:docMk/>
            <pc:sldMk cId="2802267238" sldId="289"/>
            <ac:spMk id="3" creationId="{F34B92E3-3228-198B-1DEA-C4DBF87CA9AA}"/>
          </ac:spMkLst>
        </pc:spChg>
        <pc:spChg chg="add del mod">
          <ac:chgData name="Grand Est" userId="S::grandest@eedf.fr::48ab8448-88fe-49fc-b04d-f40f94e61839" providerId="AD" clId="Web-{431BB4B5-7FD8-2FB2-B82C-D49932ADF97F}" dt="2023-02-19T09:45:44.762" v="1015"/>
          <ac:spMkLst>
            <pc:docMk/>
            <pc:sldMk cId="2802267238" sldId="289"/>
            <ac:spMk id="4" creationId="{47767B56-5908-26FA-3014-EAF0EE7077D5}"/>
          </ac:spMkLst>
        </pc:spChg>
        <pc:spChg chg="mod">
          <ac:chgData name="Grand Est" userId="S::grandest@eedf.fr::48ab8448-88fe-49fc-b04d-f40f94e61839" providerId="AD" clId="Web-{431BB4B5-7FD8-2FB2-B82C-D49932ADF97F}" dt="2023-02-19T09:45:43.059" v="1014" actId="14100"/>
          <ac:spMkLst>
            <pc:docMk/>
            <pc:sldMk cId="2802267238" sldId="289"/>
            <ac:spMk id="5" creationId="{C990DDB0-57E1-66E2-58F1-8FD05A5051E1}"/>
          </ac:spMkLst>
        </pc:spChg>
        <pc:spChg chg="mod">
          <ac:chgData name="Grand Est" userId="S::grandest@eedf.fr::48ab8448-88fe-49fc-b04d-f40f94e61839" providerId="AD" clId="Web-{431BB4B5-7FD8-2FB2-B82C-D49932ADF97F}" dt="2023-02-19T09:48:14.611" v="1169" actId="20577"/>
          <ac:spMkLst>
            <pc:docMk/>
            <pc:sldMk cId="2802267238" sldId="289"/>
            <ac:spMk id="6" creationId="{4809DC66-BC1E-684A-07C5-5A34D9F50DF0}"/>
          </ac:spMkLst>
        </pc:spChg>
        <pc:spChg chg="mod">
          <ac:chgData name="Grand Est" userId="S::grandest@eedf.fr::48ab8448-88fe-49fc-b04d-f40f94e61839" providerId="AD" clId="Web-{431BB4B5-7FD8-2FB2-B82C-D49932ADF97F}" dt="2023-02-19T09:50:02.207" v="1188" actId="20577"/>
          <ac:spMkLst>
            <pc:docMk/>
            <pc:sldMk cId="2802267238" sldId="289"/>
            <ac:spMk id="7" creationId="{D9B7F82E-1A20-FD8C-4B83-859E1E4D7822}"/>
          </ac:spMkLst>
        </pc:spChg>
        <pc:spChg chg="add mod">
          <ac:chgData name="Grand Est" userId="S::grandest@eedf.fr::48ab8448-88fe-49fc-b04d-f40f94e61839" providerId="AD" clId="Web-{431BB4B5-7FD8-2FB2-B82C-D49932ADF97F}" dt="2023-02-19T09:54:01.868" v="1344" actId="20577"/>
          <ac:spMkLst>
            <pc:docMk/>
            <pc:sldMk cId="2802267238" sldId="289"/>
            <ac:spMk id="8" creationId="{E011002D-907E-B7EA-8584-11F89A0FB807}"/>
          </ac:spMkLst>
        </pc:spChg>
        <pc:spChg chg="mod">
          <ac:chgData name="Grand Est" userId="S::grandest@eedf.fr::48ab8448-88fe-49fc-b04d-f40f94e61839" providerId="AD" clId="Web-{431BB4B5-7FD8-2FB2-B82C-D49932ADF97F}" dt="2023-02-19T09:46:53.015" v="1068" actId="20577"/>
          <ac:spMkLst>
            <pc:docMk/>
            <pc:sldMk cId="2802267238" sldId="289"/>
            <ac:spMk id="12" creationId="{E7CF032C-1CF3-9D1D-70FE-E032AC4E91FD}"/>
          </ac:spMkLst>
        </pc:spChg>
        <pc:spChg chg="mod">
          <ac:chgData name="Grand Est" userId="S::grandest@eedf.fr::48ab8448-88fe-49fc-b04d-f40f94e61839" providerId="AD" clId="Web-{431BB4B5-7FD8-2FB2-B82C-D49932ADF97F}" dt="2023-02-19T09:45:36.481" v="1012" actId="20577"/>
          <ac:spMkLst>
            <pc:docMk/>
            <pc:sldMk cId="2802267238" sldId="289"/>
            <ac:spMk id="26" creationId="{B87FE3FB-D96C-C197-ACF7-08373631DB07}"/>
          </ac:spMkLst>
        </pc:spChg>
      </pc:sldChg>
    </pc:docChg>
  </pc:docChgLst>
  <pc:docChgLst>
    <pc:chgData name="Grand Est" userId="S::grandest@eedf.fr::48ab8448-88fe-49fc-b04d-f40f94e61839" providerId="AD" clId="Web-{3D8F5C7D-AE75-9E21-EBDC-D495E5D6D05C}"/>
    <pc:docChg chg="mod modSld">
      <pc:chgData name="Grand Est" userId="S::grandest@eedf.fr::48ab8448-88fe-49fc-b04d-f40f94e61839" providerId="AD" clId="Web-{3D8F5C7D-AE75-9E21-EBDC-D495E5D6D05C}" dt="2023-02-19T17:45:35.708" v="67"/>
      <pc:docMkLst>
        <pc:docMk/>
      </pc:docMkLst>
      <pc:sldChg chg="mod modShow">
        <pc:chgData name="Grand Est" userId="S::grandest@eedf.fr::48ab8448-88fe-49fc-b04d-f40f94e61839" providerId="AD" clId="Web-{3D8F5C7D-AE75-9E21-EBDC-D495E5D6D05C}" dt="2023-02-19T17:40:38.762" v="31"/>
        <pc:sldMkLst>
          <pc:docMk/>
          <pc:sldMk cId="0" sldId="258"/>
        </pc:sldMkLst>
      </pc:sldChg>
      <pc:sldChg chg="modSp addCm">
        <pc:chgData name="Grand Est" userId="S::grandest@eedf.fr::48ab8448-88fe-49fc-b04d-f40f94e61839" providerId="AD" clId="Web-{3D8F5C7D-AE75-9E21-EBDC-D495E5D6D05C}" dt="2023-02-19T17:45:35.708" v="67"/>
        <pc:sldMkLst>
          <pc:docMk/>
          <pc:sldMk cId="0" sldId="268"/>
        </pc:sldMkLst>
        <pc:graphicFrameChg chg="mod modGraphic">
          <ac:chgData name="Grand Est" userId="S::grandest@eedf.fr::48ab8448-88fe-49fc-b04d-f40f94e61839" providerId="AD" clId="Web-{3D8F5C7D-AE75-9E21-EBDC-D495E5D6D05C}" dt="2023-02-19T17:44:36.378" v="65"/>
          <ac:graphicFrameMkLst>
            <pc:docMk/>
            <pc:sldMk cId="0" sldId="268"/>
            <ac:graphicFrameMk id="85" creationId="{404CF67E-3F5E-9C4E-E7A0-C76546A43EE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and Est" userId="S::grandest@eedf.fr::48ab8448-88fe-49fc-b04d-f40f94e61839" providerId="AD" clId="Web-{3D8F5C7D-AE75-9E21-EBDC-D495E5D6D05C}" dt="2023-02-19T17:45:35.708" v="67"/>
              <pc2:cmMkLst xmlns:pc2="http://schemas.microsoft.com/office/powerpoint/2019/9/main/command">
                <pc:docMk/>
                <pc:sldMk cId="0" sldId="268"/>
                <pc2:cmMk id="{05F87E18-8906-4180-B9B4-0BA682DB17BF}"/>
              </pc2:cmMkLst>
            </pc226:cmChg>
          </p:ext>
        </pc:extLst>
      </pc:sldChg>
      <pc:sldChg chg="modSp">
        <pc:chgData name="Grand Est" userId="S::grandest@eedf.fr::48ab8448-88fe-49fc-b04d-f40f94e61839" providerId="AD" clId="Web-{3D8F5C7D-AE75-9E21-EBDC-D495E5D6D05C}" dt="2023-02-19T17:18:44.074" v="30"/>
        <pc:sldMkLst>
          <pc:docMk/>
          <pc:sldMk cId="0" sldId="276"/>
        </pc:sldMkLst>
        <pc:spChg chg="mod">
          <ac:chgData name="Grand Est" userId="S::grandest@eedf.fr::48ab8448-88fe-49fc-b04d-f40f94e61839" providerId="AD" clId="Web-{3D8F5C7D-AE75-9E21-EBDC-D495E5D6D05C}" dt="2023-02-19T17:18:44.074" v="30"/>
          <ac:spMkLst>
            <pc:docMk/>
            <pc:sldMk cId="0" sldId="276"/>
            <ac:spMk id="3" creationId="{F34B92E3-3228-198B-1DEA-C4DBF87CA9AA}"/>
          </ac:spMkLst>
        </pc:spChg>
      </pc:sldChg>
    </pc:docChg>
  </pc:docChgLst>
  <pc:docChgLst>
    <pc:chgData name="Utilisateur invité" userId="S::urn:spo:anon#51709794f3d9f2554bd89a2e62de1c649ca055c99501e0c29c34fcbb83f1b07d::" providerId="AD" clId="Web-{F2F8C57D-A359-4CF9-97EB-B99472639DF4}"/>
    <pc:docChg chg="modSld">
      <pc:chgData name="Utilisateur invité" userId="S::urn:spo:anon#51709794f3d9f2554bd89a2e62de1c649ca055c99501e0c29c34fcbb83f1b07d::" providerId="AD" clId="Web-{F2F8C57D-A359-4CF9-97EB-B99472639DF4}" dt="2023-02-19T17:50:01.915" v="332" actId="14100"/>
      <pc:docMkLst>
        <pc:docMk/>
      </pc:docMkLst>
      <pc:sldChg chg="modSp">
        <pc:chgData name="Utilisateur invité" userId="S::urn:spo:anon#51709794f3d9f2554bd89a2e62de1c649ca055c99501e0c29c34fcbb83f1b07d::" providerId="AD" clId="Web-{F2F8C57D-A359-4CF9-97EB-B99472639DF4}" dt="2023-02-19T17:48:52.506" v="318" actId="1076"/>
        <pc:sldMkLst>
          <pc:docMk/>
          <pc:sldMk cId="0" sldId="261"/>
        </pc:sldMkLst>
        <pc:spChg chg="mod">
          <ac:chgData name="Utilisateur invité" userId="S::urn:spo:anon#51709794f3d9f2554bd89a2e62de1c649ca055c99501e0c29c34fcbb83f1b07d::" providerId="AD" clId="Web-{F2F8C57D-A359-4CF9-97EB-B99472639DF4}" dt="2023-02-19T17:48:46.272" v="317" actId="20577"/>
          <ac:spMkLst>
            <pc:docMk/>
            <pc:sldMk cId="0" sldId="261"/>
            <ac:spMk id="9" creationId="{DE177860-01E2-6637-559D-A6D75BE2AC31}"/>
          </ac:spMkLst>
        </pc:spChg>
        <pc:spChg chg="mod">
          <ac:chgData name="Utilisateur invité" userId="S::urn:spo:anon#51709794f3d9f2554bd89a2e62de1c649ca055c99501e0c29c34fcbb83f1b07d::" providerId="AD" clId="Web-{F2F8C57D-A359-4CF9-97EB-B99472639DF4}" dt="2023-02-19T17:48:52.506" v="318" actId="1076"/>
          <ac:spMkLst>
            <pc:docMk/>
            <pc:sldMk cId="0" sldId="261"/>
            <ac:spMk id="127" creationId="{E667D396-22DB-F6C3-1B9F-CB5BC533C60D}"/>
          </ac:spMkLst>
        </pc:spChg>
      </pc:sldChg>
      <pc:sldChg chg="modSp">
        <pc:chgData name="Utilisateur invité" userId="S::urn:spo:anon#51709794f3d9f2554bd89a2e62de1c649ca055c99501e0c29c34fcbb83f1b07d::" providerId="AD" clId="Web-{F2F8C57D-A359-4CF9-97EB-B99472639DF4}" dt="2023-02-19T17:27:34.260" v="307" actId="20577"/>
        <pc:sldMkLst>
          <pc:docMk/>
          <pc:sldMk cId="0" sldId="276"/>
        </pc:sldMkLst>
        <pc:spChg chg="mod">
          <ac:chgData name="Utilisateur invité" userId="S::urn:spo:anon#51709794f3d9f2554bd89a2e62de1c649ca055c99501e0c29c34fcbb83f1b07d::" providerId="AD" clId="Web-{F2F8C57D-A359-4CF9-97EB-B99472639DF4}" dt="2023-02-19T17:27:34.260" v="307" actId="20577"/>
          <ac:spMkLst>
            <pc:docMk/>
            <pc:sldMk cId="0" sldId="276"/>
            <ac:spMk id="14" creationId="{1D58F51D-67E7-8098-CC29-FE8234B5560F}"/>
          </ac:spMkLst>
        </pc:spChg>
      </pc:sldChg>
      <pc:sldChg chg="modSp">
        <pc:chgData name="Utilisateur invité" userId="S::urn:spo:anon#51709794f3d9f2554bd89a2e62de1c649ca055c99501e0c29c34fcbb83f1b07d::" providerId="AD" clId="Web-{F2F8C57D-A359-4CF9-97EB-B99472639DF4}" dt="2023-02-19T17:47:32.143" v="309" actId="14100"/>
        <pc:sldMkLst>
          <pc:docMk/>
          <pc:sldMk cId="0" sldId="277"/>
        </pc:sldMkLst>
        <pc:spChg chg="mod">
          <ac:chgData name="Utilisateur invité" userId="S::urn:spo:anon#51709794f3d9f2554bd89a2e62de1c649ca055c99501e0c29c34fcbb83f1b07d::" providerId="AD" clId="Web-{F2F8C57D-A359-4CF9-97EB-B99472639DF4}" dt="2023-02-19T17:47:32.143" v="309" actId="14100"/>
          <ac:spMkLst>
            <pc:docMk/>
            <pc:sldMk cId="0" sldId="277"/>
            <ac:spMk id="25" creationId="{26049CCF-011B-1D7F-2925-AB19A51EF354}"/>
          </ac:spMkLst>
        </pc:spChg>
      </pc:sldChg>
      <pc:sldChg chg="modSp">
        <pc:chgData name="Utilisateur invité" userId="S::urn:spo:anon#51709794f3d9f2554bd89a2e62de1c649ca055c99501e0c29c34fcbb83f1b07d::" providerId="AD" clId="Web-{F2F8C57D-A359-4CF9-97EB-B99472639DF4}" dt="2023-02-19T17:50:01.915" v="332" actId="14100"/>
        <pc:sldMkLst>
          <pc:docMk/>
          <pc:sldMk cId="0" sldId="281"/>
        </pc:sldMkLst>
        <pc:spChg chg="mod">
          <ac:chgData name="Utilisateur invité" userId="S::urn:spo:anon#51709794f3d9f2554bd89a2e62de1c649ca055c99501e0c29c34fcbb83f1b07d::" providerId="AD" clId="Web-{F2F8C57D-A359-4CF9-97EB-B99472639DF4}" dt="2023-02-19T17:50:01.915" v="332" actId="14100"/>
          <ac:spMkLst>
            <pc:docMk/>
            <pc:sldMk cId="0" sldId="281"/>
            <ac:spMk id="127" creationId="{F1D5F1B8-EEC7-CB41-7DC7-05EBA19CADB9}"/>
          </ac:spMkLst>
        </pc:spChg>
      </pc:sldChg>
      <pc:sldChg chg="modSp">
        <pc:chgData name="Utilisateur invité" userId="S::urn:spo:anon#51709794f3d9f2554bd89a2e62de1c649ca055c99501e0c29c34fcbb83f1b07d::" providerId="AD" clId="Web-{F2F8C57D-A359-4CF9-97EB-B99472639DF4}" dt="2023-02-19T17:49:07.054" v="323" actId="14100"/>
        <pc:sldMkLst>
          <pc:docMk/>
          <pc:sldMk cId="0" sldId="283"/>
        </pc:sldMkLst>
        <pc:spChg chg="mod">
          <ac:chgData name="Utilisateur invité" userId="S::urn:spo:anon#51709794f3d9f2554bd89a2e62de1c649ca055c99501e0c29c34fcbb83f1b07d::" providerId="AD" clId="Web-{F2F8C57D-A359-4CF9-97EB-B99472639DF4}" dt="2023-02-19T17:48:58.163" v="320" actId="20577"/>
          <ac:spMkLst>
            <pc:docMk/>
            <pc:sldMk cId="0" sldId="283"/>
            <ac:spMk id="9" creationId="{A932D8F0-4D38-15D0-B5EC-9FDEF1CB689A}"/>
          </ac:spMkLst>
        </pc:spChg>
        <pc:spChg chg="mod">
          <ac:chgData name="Utilisateur invité" userId="S::urn:spo:anon#51709794f3d9f2554bd89a2e62de1c649ca055c99501e0c29c34fcbb83f1b07d::" providerId="AD" clId="Web-{F2F8C57D-A359-4CF9-97EB-B99472639DF4}" dt="2023-02-19T17:49:07.054" v="323" actId="14100"/>
          <ac:spMkLst>
            <pc:docMk/>
            <pc:sldMk cId="0" sldId="283"/>
            <ac:spMk id="127" creationId="{CAD13B50-4CD5-C6F3-6C80-B673EE242A86}"/>
          </ac:spMkLst>
        </pc:spChg>
      </pc:sldChg>
      <pc:sldChg chg="modSp">
        <pc:chgData name="Utilisateur invité" userId="S::urn:spo:anon#51709794f3d9f2554bd89a2e62de1c649ca055c99501e0c29c34fcbb83f1b07d::" providerId="AD" clId="Web-{F2F8C57D-A359-4CF9-97EB-B99472639DF4}" dt="2023-02-19T17:49:19.710" v="326" actId="14100"/>
        <pc:sldMkLst>
          <pc:docMk/>
          <pc:sldMk cId="0" sldId="284"/>
        </pc:sldMkLst>
        <pc:spChg chg="mod">
          <ac:chgData name="Utilisateur invité" userId="S::urn:spo:anon#51709794f3d9f2554bd89a2e62de1c649ca055c99501e0c29c34fcbb83f1b07d::" providerId="AD" clId="Web-{F2F8C57D-A359-4CF9-97EB-B99472639DF4}" dt="2023-02-19T17:49:13.819" v="324" actId="20577"/>
          <ac:spMkLst>
            <pc:docMk/>
            <pc:sldMk cId="0" sldId="284"/>
            <ac:spMk id="9" creationId="{B014D74F-681E-6B5D-68F8-DEC4B8BAC918}"/>
          </ac:spMkLst>
        </pc:spChg>
        <pc:spChg chg="mod">
          <ac:chgData name="Utilisateur invité" userId="S::urn:spo:anon#51709794f3d9f2554bd89a2e62de1c649ca055c99501e0c29c34fcbb83f1b07d::" providerId="AD" clId="Web-{F2F8C57D-A359-4CF9-97EB-B99472639DF4}" dt="2023-02-19T17:49:19.710" v="326" actId="14100"/>
          <ac:spMkLst>
            <pc:docMk/>
            <pc:sldMk cId="0" sldId="284"/>
            <ac:spMk id="127" creationId="{A573AEC9-EB7D-7D5F-BE93-2656D3922794}"/>
          </ac:spMkLst>
        </pc:spChg>
      </pc:sldChg>
      <pc:sldChg chg="modSp">
        <pc:chgData name="Utilisateur invité" userId="S::urn:spo:anon#51709794f3d9f2554bd89a2e62de1c649ca055c99501e0c29c34fcbb83f1b07d::" providerId="AD" clId="Web-{F2F8C57D-A359-4CF9-97EB-B99472639DF4}" dt="2023-02-19T17:49:42.367" v="330" actId="1076"/>
        <pc:sldMkLst>
          <pc:docMk/>
          <pc:sldMk cId="0" sldId="286"/>
        </pc:sldMkLst>
        <pc:spChg chg="mod">
          <ac:chgData name="Utilisateur invité" userId="S::urn:spo:anon#51709794f3d9f2554bd89a2e62de1c649ca055c99501e0c29c34fcbb83f1b07d::" providerId="AD" clId="Web-{F2F8C57D-A359-4CF9-97EB-B99472639DF4}" dt="2023-02-19T17:49:34.742" v="329" actId="20577"/>
          <ac:spMkLst>
            <pc:docMk/>
            <pc:sldMk cId="0" sldId="286"/>
            <ac:spMk id="9" creationId="{56116157-09E6-8DF2-5AA5-E5B0E376DAF0}"/>
          </ac:spMkLst>
        </pc:spChg>
        <pc:spChg chg="mod">
          <ac:chgData name="Utilisateur invité" userId="S::urn:spo:anon#51709794f3d9f2554bd89a2e62de1c649ca055c99501e0c29c34fcbb83f1b07d::" providerId="AD" clId="Web-{F2F8C57D-A359-4CF9-97EB-B99472639DF4}" dt="2023-02-19T17:49:42.367" v="330" actId="1076"/>
          <ac:spMkLst>
            <pc:docMk/>
            <pc:sldMk cId="0" sldId="286"/>
            <ac:spMk id="127" creationId="{91A66555-9C59-D1D8-AF04-947547247EB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%20(version%20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%20(version%201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graph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%20(version%201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ULLER\Downloads\Book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VA -VN!PivotTable9</c:name>
    <c:fmtId val="1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VA -VN'!$B$4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9E-420F-ADC1-96B65B5557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9E-420F-ADC1-96B65B5557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9E-420F-ADC1-96B65B5557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F9E-420F-ADC1-96B65B5557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F9E-420F-ADC1-96B65B5557E1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VA -VN'!$A$5:$A$10</c:f>
              <c:strCache>
                <c:ptCount val="5"/>
                <c:pt idx="0">
                  <c:v>Déplacements</c:v>
                </c:pt>
                <c:pt idx="1">
                  <c:v>Participation AG</c:v>
                </c:pt>
                <c:pt idx="2">
                  <c:v>Participation CN</c:v>
                </c:pt>
                <c:pt idx="3">
                  <c:v>Refacturation de frais de participation AG</c:v>
                </c:pt>
                <c:pt idx="4">
                  <c:v>Refacturation de frais de transport</c:v>
                </c:pt>
              </c:strCache>
            </c:strRef>
          </c:cat>
          <c:val>
            <c:numRef>
              <c:f>'TCD - VA -VN'!$B$5:$B$10</c:f>
              <c:numCache>
                <c:formatCode>_("€"* #,##0.00_);_("€"* \(#,##0.00\);_("€"* "-"??_);_(@_)</c:formatCode>
                <c:ptCount val="5"/>
                <c:pt idx="0">
                  <c:v>3116.0400000000004</c:v>
                </c:pt>
                <c:pt idx="1">
                  <c:v>1400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9E-420F-ADC1-96B65B5557E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FOR -BAFA!PivotTable9</c:name>
    <c:fmtId val="3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FOR -BAFA'!$B$4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368-455E-AAEA-F53CE53709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368-455E-AAEA-F53CE53709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368-455E-AAEA-F53CE53709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368-455E-AAEA-F53CE53709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368-455E-AAEA-F53CE53709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368-455E-AAEA-F53CE53709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368-455E-AAEA-F53CE53709E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FOR -BAFA'!$A$5:$A$12</c:f>
              <c:strCache>
                <c:ptCount val="7"/>
                <c:pt idx="0">
                  <c:v>Cotisations des adhérents</c:v>
                </c:pt>
                <c:pt idx="1">
                  <c:v>Cotisations EEDF</c:v>
                </c:pt>
                <c:pt idx="2">
                  <c:v>Déplacements</c:v>
                </c:pt>
                <c:pt idx="3">
                  <c:v>Fournitures éducatives</c:v>
                </c:pt>
                <c:pt idx="4">
                  <c:v>Alimentation</c:v>
                </c:pt>
                <c:pt idx="5">
                  <c:v>Hébergement</c:v>
                </c:pt>
                <c:pt idx="6">
                  <c:v>Frais de participation</c:v>
                </c:pt>
              </c:strCache>
            </c:strRef>
          </c:cat>
          <c:val>
            <c:numRef>
              <c:f>'TCD - FOR -BAFA'!$B$5:$B$12</c:f>
              <c:numCache>
                <c:formatCode>_("€"* #,##0.00_);_("€"* \(#,##0.00\);_("€"* "-"??_);_(@_)</c:formatCode>
                <c:ptCount val="7"/>
                <c:pt idx="1">
                  <c:v>90</c:v>
                </c:pt>
                <c:pt idx="2">
                  <c:v>415.84000000000003</c:v>
                </c:pt>
                <c:pt idx="3">
                  <c:v>122.3</c:v>
                </c:pt>
                <c:pt idx="4">
                  <c:v>1032.52</c:v>
                </c:pt>
                <c:pt idx="5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68-455E-AAEA-F53CE53709E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FOR -tremplins!PivotTable7</c:name>
    <c:fmtId val="3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FOR -tremplins'!$E$4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50-4CBF-880D-D759F56870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50-4CBF-880D-D759F56870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50-4CBF-880D-D759F56870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50-4CBF-880D-D759F56870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50-4CBF-880D-D759F56870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750-4CBF-880D-D759F56870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750-4CBF-880D-D759F56870B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FOR -tremplins'!$D$5:$D$10</c:f>
              <c:strCache>
                <c:ptCount val="5"/>
                <c:pt idx="0">
                  <c:v>Déplacements</c:v>
                </c:pt>
                <c:pt idx="1">
                  <c:v>Alimentation</c:v>
                </c:pt>
                <c:pt idx="2">
                  <c:v>Hébergement</c:v>
                </c:pt>
                <c:pt idx="3">
                  <c:v>Subventions</c:v>
                </c:pt>
                <c:pt idx="4">
                  <c:v>Frais de participation</c:v>
                </c:pt>
              </c:strCache>
            </c:strRef>
          </c:cat>
          <c:val>
            <c:numRef>
              <c:f>'TCD - FOR -tremplins'!$E$5:$E$10</c:f>
              <c:numCache>
                <c:formatCode>General</c:formatCode>
                <c:ptCount val="5"/>
                <c:pt idx="3" formatCode="_(&quot;€&quot;* #,##0.00_);_(&quot;€&quot;* \(#,##0.00\);_(&quot;€&quot;* &quot;-&quot;??_);_(@_)">
                  <c:v>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750-4CBF-880D-D759F56870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FOR -tremplins!PivotTable9</c:name>
    <c:fmtId val="3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FOR -tremplins'!$B$4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9D-44F8-839F-2F641EFC93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9D-44F8-839F-2F641EFC93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39D-44F8-839F-2F641EFC93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39D-44F8-839F-2F641EFC93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39D-44F8-839F-2F641EFC93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39D-44F8-839F-2F641EFC93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39D-44F8-839F-2F641EFC936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FOR -tremplins'!$A$5:$A$10</c:f>
              <c:strCache>
                <c:ptCount val="5"/>
                <c:pt idx="0">
                  <c:v>Déplacements</c:v>
                </c:pt>
                <c:pt idx="1">
                  <c:v>Alimentation</c:v>
                </c:pt>
                <c:pt idx="2">
                  <c:v>Hébergement</c:v>
                </c:pt>
                <c:pt idx="3">
                  <c:v>Subventions</c:v>
                </c:pt>
                <c:pt idx="4">
                  <c:v>Frais de participation</c:v>
                </c:pt>
              </c:strCache>
            </c:strRef>
          </c:cat>
          <c:val>
            <c:numRef>
              <c:f>'TCD - FOR -tremplins'!$B$5:$B$10</c:f>
              <c:numCache>
                <c:formatCode>_("€"* #,##0.00_);_("€"* \(#,##0.00\);_("€"* "-"??_);_(@_)</c:formatCode>
                <c:ptCount val="5"/>
                <c:pt idx="0">
                  <c:v>731.63</c:v>
                </c:pt>
                <c:pt idx="1">
                  <c:v>496.75</c:v>
                </c:pt>
                <c:pt idx="2">
                  <c:v>1000</c:v>
                </c:pt>
                <c:pt idx="4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9D-44F8-839F-2F641EFC93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FOR -tremplins!PivotTable7</c:name>
    <c:fmtId val="3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FOR -tremplins'!$E$4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50-4CBF-880D-D759F56870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50-4CBF-880D-D759F56870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50-4CBF-880D-D759F56870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50-4CBF-880D-D759F56870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50-4CBF-880D-D759F56870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750-4CBF-880D-D759F56870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750-4CBF-880D-D759F56870B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FOR -tremplins'!$D$5:$D$10</c:f>
              <c:strCache>
                <c:ptCount val="5"/>
                <c:pt idx="0">
                  <c:v>Déplacements</c:v>
                </c:pt>
                <c:pt idx="1">
                  <c:v>Alimentation</c:v>
                </c:pt>
                <c:pt idx="2">
                  <c:v>Hébergement</c:v>
                </c:pt>
                <c:pt idx="3">
                  <c:v>Subventions</c:v>
                </c:pt>
                <c:pt idx="4">
                  <c:v>Frais de participation</c:v>
                </c:pt>
              </c:strCache>
            </c:strRef>
          </c:cat>
          <c:val>
            <c:numRef>
              <c:f>'TCD - FOR -tremplins'!$E$5:$E$10</c:f>
              <c:numCache>
                <c:formatCode>General</c:formatCode>
                <c:ptCount val="5"/>
                <c:pt idx="3" formatCode="_(&quot;€&quot;* #,##0.00_);_(&quot;€&quot;* \(#,##0.00\);_(&quot;€&quot;* &quot;-&quot;??_);_(@_)">
                  <c:v>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750-4CBF-880D-D759F56870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FOR -tremplins!PivotTable9</c:name>
    <c:fmtId val="3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FOR -tremplins'!$B$4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9D-44F8-839F-2F641EFC93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9D-44F8-839F-2F641EFC93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39D-44F8-839F-2F641EFC93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39D-44F8-839F-2F641EFC93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39D-44F8-839F-2F641EFC93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39D-44F8-839F-2F641EFC93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39D-44F8-839F-2F641EFC936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FOR -tremplins'!$A$5:$A$10</c:f>
              <c:strCache>
                <c:ptCount val="5"/>
                <c:pt idx="0">
                  <c:v>Déplacements</c:v>
                </c:pt>
                <c:pt idx="1">
                  <c:v>Alimentation</c:v>
                </c:pt>
                <c:pt idx="2">
                  <c:v>Hébergement</c:v>
                </c:pt>
                <c:pt idx="3">
                  <c:v>Subventions</c:v>
                </c:pt>
                <c:pt idx="4">
                  <c:v>Frais de participation</c:v>
                </c:pt>
              </c:strCache>
            </c:strRef>
          </c:cat>
          <c:val>
            <c:numRef>
              <c:f>'TCD - FOR -tremplins'!$B$5:$B$10</c:f>
              <c:numCache>
                <c:formatCode>_("€"* #,##0.00_);_("€"* \(#,##0.00\);_("€"* "-"??_);_(@_)</c:formatCode>
                <c:ptCount val="5"/>
                <c:pt idx="0">
                  <c:v>731.63</c:v>
                </c:pt>
                <c:pt idx="1">
                  <c:v>496.75</c:v>
                </c:pt>
                <c:pt idx="2">
                  <c:v>1000</c:v>
                </c:pt>
                <c:pt idx="4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9D-44F8-839F-2F641EFC93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 (version 1).xlsx]TCD - FONC (perm)!PivotTable7</c:name>
    <c:fmtId val="3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FONC (perm)'!$E$4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D2-4FC7-8087-BDABC05213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D2-4FC7-8087-BDABC05213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D2-4FC7-8087-BDABC05213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6D2-4FC7-8087-BDABC05213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6D2-4FC7-8087-BDABC05213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6D2-4FC7-8087-BDABC05213D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6D2-4FC7-8087-BDABC05213D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6D2-4FC7-8087-BDABC05213D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6D2-4FC7-8087-BDABC05213D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6D2-4FC7-8087-BDABC05213D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FONC (perm)'!$D$5:$D$9</c:f>
              <c:strCache>
                <c:ptCount val="4"/>
                <c:pt idx="0">
                  <c:v>Locations immobilières</c:v>
                </c:pt>
                <c:pt idx="1">
                  <c:v>Subvention</c:v>
                </c:pt>
                <c:pt idx="2">
                  <c:v>Assurance</c:v>
                </c:pt>
                <c:pt idx="3">
                  <c:v>Charges locatives</c:v>
                </c:pt>
              </c:strCache>
            </c:strRef>
          </c:cat>
          <c:val>
            <c:numRef>
              <c:f>'TCD - FONC (perm)'!$E$5:$E$9</c:f>
              <c:numCache>
                <c:formatCode>_("€"* #,##0.00_);_("€"* \(#,##0.00\);_("€"* "-"??_);_(@_)</c:formatCode>
                <c:ptCount val="4"/>
                <c:pt idx="1">
                  <c:v>4889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6D2-4FC7-8087-BDABC05213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 (version 1).xlsx]TCD - FONC (perm)!PivotTable9</c:name>
    <c:fmtId val="3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FONC (perm)'!$B$4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1E-433E-A1B2-1520C1719A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1E-433E-A1B2-1520C1719A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1E-433E-A1B2-1520C1719A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1E-433E-A1B2-1520C1719A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1E-433E-A1B2-1520C1719A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A1E-433E-A1B2-1520C1719A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A1E-433E-A1B2-1520C1719A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A1E-433E-A1B2-1520C1719AE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A1E-433E-A1B2-1520C1719AE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A1E-433E-A1B2-1520C1719AE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FONC (perm)'!$A$5:$A$9</c:f>
              <c:strCache>
                <c:ptCount val="4"/>
                <c:pt idx="0">
                  <c:v>Locations immobilières</c:v>
                </c:pt>
                <c:pt idx="1">
                  <c:v>Subvention</c:v>
                </c:pt>
                <c:pt idx="2">
                  <c:v>Assurance</c:v>
                </c:pt>
                <c:pt idx="3">
                  <c:v>Charges locatives</c:v>
                </c:pt>
              </c:strCache>
            </c:strRef>
          </c:cat>
          <c:val>
            <c:numRef>
              <c:f>'TCD - FONC (perm)'!$B$5:$B$9</c:f>
              <c:numCache>
                <c:formatCode>General</c:formatCode>
                <c:ptCount val="4"/>
                <c:pt idx="0" formatCode="_(&quot;€&quot;* #,##0.00_);_(&quot;€&quot;* \(#,##0.00\);_(&quot;€&quot;* &quot;-&quot;??_);_(@_)">
                  <c:v>4335</c:v>
                </c:pt>
                <c:pt idx="2" formatCode="_(&quot;€&quot;* #,##0.00_);_(&quot;€&quot;* \(#,##0.00\);_(&quot;€&quot;* &quot;-&quot;??_);_(@_)">
                  <c:v>578.98</c:v>
                </c:pt>
                <c:pt idx="3" formatCode="_(&quot;€&quot;* #,##0.00_);_(&quot;€&quot;* \(#,##0.00\);_(&quot;€&quot;* &quot;-&quot;??_);_(@_)">
                  <c:v>2419.06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1E-433E-A1B2-1520C1719AE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b-LU"/>
              <a:t>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2E-490A-8AAF-096C73B937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2E-490A-8AAF-096C73B937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2E-490A-8AAF-096C73B937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52E-490A-8AAF-096C73B937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52E-490A-8AAF-096C73B937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52E-490A-8AAF-096C73B937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52E-490A-8AAF-096C73B937E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52E-490A-8AAF-096C73B937E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 fonc'!$F$8:$F$15</c:f>
              <c:strCache>
                <c:ptCount val="8"/>
                <c:pt idx="0">
                  <c:v>Assurance</c:v>
                </c:pt>
                <c:pt idx="1">
                  <c:v>Ammortissement</c:v>
                </c:pt>
                <c:pt idx="2">
                  <c:v>Fourniture diverses</c:v>
                </c:pt>
                <c:pt idx="3">
                  <c:v>Téléphonie</c:v>
                </c:pt>
                <c:pt idx="4">
                  <c:v>Frais bancaires</c:v>
                </c:pt>
                <c:pt idx="5">
                  <c:v>Adhésions</c:v>
                </c:pt>
                <c:pt idx="6">
                  <c:v>Divers</c:v>
                </c:pt>
                <c:pt idx="7">
                  <c:v>contribution</c:v>
                </c:pt>
              </c:strCache>
            </c:strRef>
          </c:cat>
          <c:val>
            <c:numRef>
              <c:f>'D fonc'!$G$8:$G$15</c:f>
              <c:numCache>
                <c:formatCode>_("€"* #,##0.00_);_("€"* \(#,##0.00\);_("€"* "-"??_);_(@_)</c:formatCode>
                <c:ptCount val="8"/>
                <c:pt idx="0">
                  <c:v>230.61999999999989</c:v>
                </c:pt>
                <c:pt idx="1">
                  <c:v>112.23</c:v>
                </c:pt>
                <c:pt idx="2">
                  <c:v>34.630000000000003</c:v>
                </c:pt>
                <c:pt idx="3">
                  <c:v>376.2</c:v>
                </c:pt>
                <c:pt idx="4">
                  <c:v>140.5</c:v>
                </c:pt>
                <c:pt idx="5">
                  <c:v>80</c:v>
                </c:pt>
                <c:pt idx="6">
                  <c:v>169.98</c:v>
                </c:pt>
                <c:pt idx="7">
                  <c:v>252.07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52E-490A-8AAF-096C73B937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 (version 1).xlsx]TCD - FONC!PivotTable7</c:name>
    <c:fmtId val="3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FONC'!$E$4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3E-4092-A6F5-B924590755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3E-4092-A6F5-B924590755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D3E-4092-A6F5-B924590755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D3E-4092-A6F5-B924590755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D3E-4092-A6F5-B924590755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D3E-4092-A6F5-B9245907555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D3E-4092-A6F5-B9245907555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D3E-4092-A6F5-B9245907555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D3E-4092-A6F5-B9245907555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D3E-4092-A6F5-B9245907555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FONC'!$D$5:$D$15</c:f>
              <c:strCache>
                <c:ptCount val="10"/>
                <c:pt idx="0">
                  <c:v>Affranchissement</c:v>
                </c:pt>
                <c:pt idx="1">
                  <c:v>Cotisations autres associations</c:v>
                </c:pt>
                <c:pt idx="2">
                  <c:v>Cotisations des adhérents</c:v>
                </c:pt>
                <c:pt idx="3">
                  <c:v>Regul</c:v>
                </c:pt>
                <c:pt idx="4">
                  <c:v>Téléphone et internet</c:v>
                </c:pt>
                <c:pt idx="5">
                  <c:v>Subvention</c:v>
                </c:pt>
                <c:pt idx="6">
                  <c:v>Foulard</c:v>
                </c:pt>
                <c:pt idx="7">
                  <c:v>Assurance</c:v>
                </c:pt>
                <c:pt idx="8">
                  <c:v>CB</c:v>
                </c:pt>
                <c:pt idx="9">
                  <c:v>Cotisation</c:v>
                </c:pt>
              </c:strCache>
            </c:strRef>
          </c:cat>
          <c:val>
            <c:numRef>
              <c:f>'TCD - FONC'!$E$5:$E$15</c:f>
              <c:numCache>
                <c:formatCode>General</c:formatCode>
                <c:ptCount val="10"/>
                <c:pt idx="2" formatCode="_(&quot;€&quot;* #,##0.00_);_(&quot;€&quot;* \(#,##0.00\);_(&quot;€&quot;* &quot;-&quot;??_);_(@_)">
                  <c:v>10</c:v>
                </c:pt>
                <c:pt idx="3" formatCode="_(&quot;€&quot;* #,##0.00_);_(&quot;€&quot;* \(#,##0.00\);_(&quot;€&quot;* &quot;-&quot;??_);_(@_)">
                  <c:v>2</c:v>
                </c:pt>
                <c:pt idx="5" formatCode="_(&quot;€&quot;* #,##0.00_);_(&quot;€&quot;* \(#,##0.00\);_(&quot;€&quot;* &quot;-&quot;??_);_(@_)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D3E-4092-A6F5-B9245907555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4303894191611"/>
          <c:y val="0.19870172110941567"/>
          <c:w val="0.31943439393278406"/>
          <c:h val="0.7160551140007849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VA -VN!PivotTable7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VA -VN'!$E$4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45-4406-BD3E-A4CC6F16A6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45-4406-BD3E-A4CC6F16A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45-4406-BD3E-A4CC6F16A6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645-4406-BD3E-A4CC6F16A6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645-4406-BD3E-A4CC6F16A66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VA -VN'!$D$5:$D$10</c:f>
              <c:strCache>
                <c:ptCount val="5"/>
                <c:pt idx="0">
                  <c:v>Déplacements</c:v>
                </c:pt>
                <c:pt idx="1">
                  <c:v>Participation AG</c:v>
                </c:pt>
                <c:pt idx="2">
                  <c:v>Participation CN</c:v>
                </c:pt>
                <c:pt idx="3">
                  <c:v>Refacturation de frais de participation AG</c:v>
                </c:pt>
                <c:pt idx="4">
                  <c:v>Refacturation de frais de transport</c:v>
                </c:pt>
              </c:strCache>
            </c:strRef>
          </c:cat>
          <c:val>
            <c:numRef>
              <c:f>'TCD - VA -VN'!$E$5:$E$10</c:f>
              <c:numCache>
                <c:formatCode>General</c:formatCode>
                <c:ptCount val="5"/>
                <c:pt idx="3" formatCode="_(&quot;€&quot;* #,##0.00_);_(&quot;€&quot;* \(#,##0.00\);_(&quot;€&quot;* &quot;-&quot;??_);_(@_)">
                  <c:v>700</c:v>
                </c:pt>
                <c:pt idx="4" formatCode="_(&quot;€&quot;* #,##0.00_);_(&quot;€&quot;* \(#,##0.00\);_(&quot;€&quot;* &quot;-&quot;??_);_(@_)">
                  <c:v>3446.27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45-4406-BD3E-A4CC6F16A6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VA -congres!PivotTable7</c:name>
    <c:fmtId val="1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VA -congres'!$E$4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7A-4D31-954A-3663C49E61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7A-4D31-954A-3663C49E61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7A-4D31-954A-3663C49E61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37A-4D31-954A-3663C49E61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37A-4D31-954A-3663C49E61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37A-4D31-954A-3663C49E610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VA -congres'!$D$5:$D$11</c:f>
              <c:strCache>
                <c:ptCount val="6"/>
                <c:pt idx="0">
                  <c:v>Alimentation</c:v>
                </c:pt>
                <c:pt idx="1">
                  <c:v>Buvette</c:v>
                </c:pt>
                <c:pt idx="2">
                  <c:v>Déplacement</c:v>
                </c:pt>
                <c:pt idx="3">
                  <c:v>Participation</c:v>
                </c:pt>
                <c:pt idx="4">
                  <c:v>Hébergement</c:v>
                </c:pt>
                <c:pt idx="5">
                  <c:v>Cachet pour service</c:v>
                </c:pt>
              </c:strCache>
            </c:strRef>
          </c:cat>
          <c:val>
            <c:numRef>
              <c:f>'TCD - VA -congres'!$E$5:$E$11</c:f>
              <c:numCache>
                <c:formatCode>_("€"* #,##0.00_);_("€"* \(#,##0.00\);_("€"* "-"??_);_(@_)</c:formatCode>
                <c:ptCount val="6"/>
                <c:pt idx="1">
                  <c:v>355</c:v>
                </c:pt>
                <c:pt idx="3">
                  <c:v>2431.17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37A-4D31-954A-3663C49E610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VA -congres!PivotTable9</c:name>
    <c:fmtId val="2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VA -congres'!$B$4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68-4BBC-87A4-023C9D7275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68-4BBC-87A4-023C9D7275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568-4BBC-87A4-023C9D7275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568-4BBC-87A4-023C9D7275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568-4BBC-87A4-023C9D7275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568-4BBC-87A4-023C9D72750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VA -congres'!$A$5:$A$11</c:f>
              <c:strCache>
                <c:ptCount val="6"/>
                <c:pt idx="0">
                  <c:v>Alimentation</c:v>
                </c:pt>
                <c:pt idx="1">
                  <c:v>Buvette</c:v>
                </c:pt>
                <c:pt idx="2">
                  <c:v>Déplacement</c:v>
                </c:pt>
                <c:pt idx="3">
                  <c:v>Participation</c:v>
                </c:pt>
                <c:pt idx="4">
                  <c:v>Hébergement</c:v>
                </c:pt>
                <c:pt idx="5">
                  <c:v>Cachet pour service</c:v>
                </c:pt>
              </c:strCache>
            </c:strRef>
          </c:cat>
          <c:val>
            <c:numRef>
              <c:f>'TCD - VA -congres'!$B$5:$B$11</c:f>
              <c:numCache>
                <c:formatCode>General</c:formatCode>
                <c:ptCount val="6"/>
                <c:pt idx="0" formatCode="_(&quot;€&quot;* #,##0.00_);_(&quot;€&quot;* \(#,##0.00\);_(&quot;€&quot;* &quot;-&quot;??_);_(@_)">
                  <c:v>1161.68</c:v>
                </c:pt>
                <c:pt idx="2" formatCode="_(&quot;€&quot;* #,##0.00_);_(&quot;€&quot;* \(#,##0.00\);_(&quot;€&quot;* &quot;-&quot;??_);_(@_)">
                  <c:v>1059.07</c:v>
                </c:pt>
                <c:pt idx="4" formatCode="_(&quot;€&quot;* #,##0.00_);_(&quot;€&quot;* \(#,##0.00\);_(&quot;€&quot;* &quot;-&quot;??_);_(@_)">
                  <c:v>800</c:v>
                </c:pt>
                <c:pt idx="5" formatCode="_(&quot;€&quot;* #,##0.00_);_(&quot;€&quot;* \(#,##0.00\);_(&quot;€&quot;* &quot;-&quot;??_);_(@_)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68-4BBC-87A4-023C9D7275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VA -autre!PivotTable7</c:name>
    <c:fmtId val="2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VA -autre'!$E$4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24-4025-8CB9-97CBE947DD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24-4025-8CB9-97CBE947DD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24-4025-8CB9-97CBE947DD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24-4025-8CB9-97CBE947DD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24-4025-8CB9-97CBE947DD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24-4025-8CB9-97CBE947DD8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VA -autre'!$D$5:$D$10</c:f>
              <c:strCache>
                <c:ptCount val="5"/>
                <c:pt idx="0">
                  <c:v>Aides versées aux autres structures</c:v>
                </c:pt>
                <c:pt idx="1">
                  <c:v>Subventions Nationales</c:v>
                </c:pt>
                <c:pt idx="2">
                  <c:v>Subventions régionales</c:v>
                </c:pt>
                <c:pt idx="3">
                  <c:v>Alimentation ER</c:v>
                </c:pt>
                <c:pt idx="4">
                  <c:v>SLA de Guebwiller</c:v>
                </c:pt>
              </c:strCache>
            </c:strRef>
          </c:cat>
          <c:val>
            <c:numRef>
              <c:f>'TCD - VA -autre'!$E$5:$E$10</c:f>
              <c:numCache>
                <c:formatCode>_("€"* #,##0.00_);_("€"* \(#,##0.00\);_("€"* "-"??_);_(@_)</c:formatCode>
                <c:ptCount val="5"/>
                <c:pt idx="1">
                  <c:v>24680</c:v>
                </c:pt>
                <c:pt idx="2">
                  <c:v>9549.93</c:v>
                </c:pt>
                <c:pt idx="4">
                  <c:v>3014.1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24-4025-8CB9-97CBE947DD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VA -autre!PivotTable9</c:name>
    <c:fmtId val="2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VA -autre'!$B$4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61-4521-A6B4-D21DBD218A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61-4521-A6B4-D21DBD218A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61-4521-A6B4-D21DBD218A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661-4521-A6B4-D21DBD218A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661-4521-A6B4-D21DBD218A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661-4521-A6B4-D21DBD218A2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VA -autre'!$A$5:$A$10</c:f>
              <c:strCache>
                <c:ptCount val="5"/>
                <c:pt idx="0">
                  <c:v>Aides versées aux autres structures</c:v>
                </c:pt>
                <c:pt idx="1">
                  <c:v>Subventions Nationales</c:v>
                </c:pt>
                <c:pt idx="2">
                  <c:v>Subventions régionales</c:v>
                </c:pt>
                <c:pt idx="3">
                  <c:v>Alimentation ER</c:v>
                </c:pt>
                <c:pt idx="4">
                  <c:v>SLA de Guebwiller</c:v>
                </c:pt>
              </c:strCache>
            </c:strRef>
          </c:cat>
          <c:val>
            <c:numRef>
              <c:f>'TCD - VA -autre'!$B$5:$B$10</c:f>
              <c:numCache>
                <c:formatCode>General</c:formatCode>
                <c:ptCount val="5"/>
                <c:pt idx="0" formatCode="_(&quot;€&quot;* #,##0.00_);_(&quot;€&quot;* \(#,##0.00\);_(&quot;€&quot;* &quot;-&quot;??_);_(@_)">
                  <c:v>34229.93</c:v>
                </c:pt>
                <c:pt idx="3" formatCode="_(&quot;€&quot;* #,##0.00_);_(&quot;€&quot;* \(#,##0.00\);_(&quot;€&quot;* &quot;-&quot;??_);_(@_)">
                  <c:v>156.72</c:v>
                </c:pt>
                <c:pt idx="4" formatCode="_(&quot;€&quot;* #,##0.00_);_(&quot;€&quot;* \(#,##0.00\);_(&quot;€&quot;* &quot;-&quot;??_);_(@_)">
                  <c:v>2974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61-4521-A6B4-D21DBD218A2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Camion!PivotTable3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Charges</a:t>
            </a:r>
          </a:p>
        </c:rich>
      </c:tx>
      <c:layout>
        <c:manualLayout>
          <c:xMode val="edge"/>
          <c:yMode val="edge"/>
          <c:x val="0.44530926884688787"/>
          <c:y val="9.8269137362076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Camion'!$B$3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A7F-48A4-A48F-91B26C459F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A7F-48A4-A48F-91B26C459F8A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Camion'!$A$4:$A$6</c:f>
              <c:strCache>
                <c:ptCount val="2"/>
                <c:pt idx="0">
                  <c:v>Primes d'assurance</c:v>
                </c:pt>
                <c:pt idx="1">
                  <c:v>Services bancaires &amp; assimilées</c:v>
                </c:pt>
              </c:strCache>
            </c:strRef>
          </c:cat>
          <c:val>
            <c:numRef>
              <c:f>'TCD - Camion'!$B$4:$B$6</c:f>
              <c:numCache>
                <c:formatCode>_("€"* #,##0.00_);_("€"* \(#,##0.00\);_("€"* "-"??_);_(@_)</c:formatCode>
                <c:ptCount val="2"/>
                <c:pt idx="0">
                  <c:v>639.2700000000001</c:v>
                </c:pt>
                <c:pt idx="1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7F-48A4-A48F-91B26C459F8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Camion!PivotTable7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Camion'!$E$3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BBE-435A-80ED-DF71C670F81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Camion'!$D$4:$D$5</c:f>
              <c:strCache>
                <c:ptCount val="1"/>
                <c:pt idx="0">
                  <c:v>Produits activités annexes</c:v>
                </c:pt>
              </c:strCache>
            </c:strRef>
          </c:cat>
          <c:val>
            <c:numRef>
              <c:f>'TCD - Camion'!$E$4:$E$5</c:f>
              <c:numCache>
                <c:formatCode>_("€"* #,##0.00_);_("€"* \(#,##0.00\);_("€"* "-"??_);_(@_)</c:formatCode>
                <c:ptCount val="1"/>
                <c:pt idx="0">
                  <c:v>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BE-435A-80ED-DF71C670F8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[Book2.xlsx]TCD - FOR -BAFA!PivotTable7</c:name>
    <c:fmtId val="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'TCD - FOR -BAFA'!$E$4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7D-4B52-BF11-6C2EB18FC7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7D-4B52-BF11-6C2EB18FC7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27D-4B52-BF11-6C2EB18FC7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27D-4B52-BF11-6C2EB18FC7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27D-4B52-BF11-6C2EB18FC7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27D-4B52-BF11-6C2EB18FC7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27D-4B52-BF11-6C2EB18FC7A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- FOR -BAFA'!$D$5:$D$12</c:f>
              <c:strCache>
                <c:ptCount val="7"/>
                <c:pt idx="0">
                  <c:v>Cotisations des adhérents</c:v>
                </c:pt>
                <c:pt idx="1">
                  <c:v>Cotisations EEDF</c:v>
                </c:pt>
                <c:pt idx="2">
                  <c:v>Déplacements</c:v>
                </c:pt>
                <c:pt idx="3">
                  <c:v>Fournitures éducatives</c:v>
                </c:pt>
                <c:pt idx="4">
                  <c:v>Alimentation</c:v>
                </c:pt>
                <c:pt idx="5">
                  <c:v>Hébergement</c:v>
                </c:pt>
                <c:pt idx="6">
                  <c:v>Frais de participation</c:v>
                </c:pt>
              </c:strCache>
            </c:strRef>
          </c:cat>
          <c:val>
            <c:numRef>
              <c:f>'TCD - FOR -BAFA'!$E$5:$E$12</c:f>
              <c:numCache>
                <c:formatCode>General</c:formatCode>
                <c:ptCount val="7"/>
                <c:pt idx="0" formatCode="_(&quot;€&quot;* #,##0.00_);_(&quot;€&quot;* \(#,##0.00\);_(&quot;€&quot;* &quot;-&quot;??_);_(@_)">
                  <c:v>90</c:v>
                </c:pt>
                <c:pt idx="6" formatCode="_(&quot;€&quot;* #,##0.00_);_(&quot;€&quot;* \(#,##0.00\);_(&quot;€&quot;* &quot;-&quot;??_);_(@_)">
                  <c:v>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27D-4B52-BF11-6C2EB18FC7A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modernComment_10C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F87E18-8906-4180-B9B4-0BA682DB17BF}" authorId="{269D0AEB-1481-0B89-EF80-FC023E858B61}" created="2023-02-19T17:45:35.70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8"/>
      <ac:graphicFrameMk id="26658" creationId="{339D00DF-ABFE-A1D0-B03B-74E2E372DFE6}"/>
    </ac:deMkLst>
    <p188:txBody>
      <a:bodyPr/>
      <a:lstStyle/>
      <a:p>
        <a:r>
          <a:rPr lang="en-US"/>
          <a:t>a refaire</a:t>
        </a:r>
      </a:p>
    </p188:txBody>
  </p188:cm>
</p188:cmLst>
</file>

<file path=ppt/comments/modernComment_10E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1350BC-44DA-43DF-B340-A51F466FCEA5}" authorId="{1105E8EA-88D8-22FC-875E-3ABE27E2F792}" created="2023-03-01T07:01:36.77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0"/>
      <ac:graphicFrameMk id="31" creationId="{B85617CD-FC0A-EF47-B2FD-B4CCC8221269}"/>
      <ac:tblMk/>
      <ac:tcMk rowId="10008" colId="20000"/>
      <ac:txMk cp="0">
        <ac:context len="1" hash="13"/>
      </ac:txMk>
    </ac:txMkLst>
    <p188:txBody>
      <a:bodyPr/>
      <a:lstStyle/>
      <a:p>
        <a:r>
          <a:rPr lang="fr-FR"/>
          <a:t>METTRE A PART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1AE6C2-976B-3EAE-E088-C7BAAD6883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CCF43-FAF1-51B5-080D-5B21DD01C7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83079D-0FD5-43B9-9623-81EF8DB3B11D}" type="datetimeFigureOut">
              <a:rPr lang="en-US"/>
              <a:pPr>
                <a:defRPr/>
              </a:pPr>
              <a:t>3/5/2023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D13E6-9CC9-CA10-4FAF-C1EE62D1D0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4555C-3770-A063-47E1-F3945EF19D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A3BC2B-C10C-4B9F-AA99-25A1537D49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329D4C-01FC-57A3-5774-BC373BB870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B2F04-AB9A-BBAE-2219-33074BA30C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3E2333-79E0-411E-B295-703B53952D9C}" type="datetimeFigureOut">
              <a:rPr lang="en-US"/>
              <a:pPr>
                <a:defRPr/>
              </a:pPr>
              <a:t>3/5/2023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D1F217-B9C2-A1C4-B27E-81BBB2E938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6B60F4F-126C-2B2A-113F-9B746C50A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04E72-37F8-978A-8BA0-ACE113BA0C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85B9A-F14B-2625-048F-458C7A254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2F413B-C391-4638-88FF-7C7866FDEFD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D5D826FE-3CFA-7B6D-423D-0EE439FAB35B}"/>
              </a:ext>
            </a:extLst>
          </p:cNvPr>
          <p:cNvSpPr/>
          <p:nvPr userDrawn="1"/>
        </p:nvSpPr>
        <p:spPr>
          <a:xfrm>
            <a:off x="3192463" y="2325688"/>
            <a:ext cx="5807075" cy="15970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26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EE4A93-00A6-2232-C9FB-F20FA369FAE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l">
              <a:defRPr sz="1200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9213F7-1797-E15E-DEB6-A048AC6F117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ctr">
              <a:defRPr sz="1200" b="1" i="0" cap="all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748388-EF80-518C-CF3D-BF8B75A5DAC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algn="r">
              <a:defRPr sz="1200" spc="100" baseline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95F2E17-48E6-44D5-889F-FDE1FC12CB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1858F5-58AA-F5C0-A519-0C10F925E4C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A68DBF-0FA2-3F46-8BFD-4FE0FE520FC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94D453-C339-DAFF-94A1-952ED14BFF1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15F7-B5FC-40AD-B2CF-76700113CA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" descr="&quot;&quot;">
            <a:extLst>
              <a:ext uri="{FF2B5EF4-FFF2-40B4-BE49-F238E27FC236}">
                <a16:creationId xmlns:a16="http://schemas.microsoft.com/office/drawing/2014/main" id="{C5D9F280-A41D-7A79-0729-C807398B4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7288"/>
            <a:ext cx="12192000" cy="620712"/>
          </a:xfrm>
          <a:prstGeom prst="rect">
            <a:avLst/>
          </a:prstGeom>
        </p:spPr>
      </p:pic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3C55DB81-046F-CBF1-BDB0-92DCAF325730}"/>
              </a:ext>
            </a:extLst>
          </p:cNvPr>
          <p:cNvCxnSpPr>
            <a:cxnSpLocks/>
          </p:cNvCxnSpPr>
          <p:nvPr userDrawn="1"/>
        </p:nvCxnSpPr>
        <p:spPr>
          <a:xfrm>
            <a:off x="7335838" y="766763"/>
            <a:ext cx="0" cy="49037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 descr="&quot;&quot;">
            <a:extLst>
              <a:ext uri="{FF2B5EF4-FFF2-40B4-BE49-F238E27FC236}">
                <a16:creationId xmlns:a16="http://schemas.microsoft.com/office/drawing/2014/main" id="{0CA6C050-5924-2D2E-74FD-E36C872056E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5044" y="758031"/>
            <a:ext cx="0" cy="49037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DBF2BB53-4B23-D882-D132-7DD023C77FB4}"/>
              </a:ext>
            </a:extLst>
          </p:cNvPr>
          <p:cNvSpPr/>
          <p:nvPr userDrawn="1"/>
        </p:nvSpPr>
        <p:spPr>
          <a:xfrm>
            <a:off x="5830888" y="4486275"/>
            <a:ext cx="622300" cy="6223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934A437E-E4E6-7A36-8BEF-43CB43D0702E}"/>
              </a:ext>
            </a:extLst>
          </p:cNvPr>
          <p:cNvSpPr/>
          <p:nvPr userDrawn="1"/>
        </p:nvSpPr>
        <p:spPr>
          <a:xfrm>
            <a:off x="4564063" y="4046538"/>
            <a:ext cx="622300" cy="6223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CA4A0FA2-1C4E-9EAA-2233-620969426942}"/>
              </a:ext>
            </a:extLst>
          </p:cNvPr>
          <p:cNvSpPr/>
          <p:nvPr userDrawn="1"/>
        </p:nvSpPr>
        <p:spPr>
          <a:xfrm>
            <a:off x="6229350" y="2163763"/>
            <a:ext cx="622300" cy="62230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3BD3087A-6708-D216-620B-3DBD2A11A354}"/>
              </a:ext>
            </a:extLst>
          </p:cNvPr>
          <p:cNvSpPr/>
          <p:nvPr userDrawn="1"/>
        </p:nvSpPr>
        <p:spPr>
          <a:xfrm>
            <a:off x="7859713" y="3573463"/>
            <a:ext cx="622300" cy="6223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 descr="&quot;&quot;">
            <a:extLst>
              <a:ext uri="{FF2B5EF4-FFF2-40B4-BE49-F238E27FC236}">
                <a16:creationId xmlns:a16="http://schemas.microsoft.com/office/drawing/2014/main" id="{E68060CB-6360-3C75-C529-F57E01F093B7}"/>
              </a:ext>
            </a:extLst>
          </p:cNvPr>
          <p:cNvSpPr/>
          <p:nvPr userDrawn="1"/>
        </p:nvSpPr>
        <p:spPr>
          <a:xfrm>
            <a:off x="9796463" y="4200525"/>
            <a:ext cx="622300" cy="62230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AACE8AF9-A09A-E9FA-B7DB-9742F3ED849F}"/>
              </a:ext>
            </a:extLst>
          </p:cNvPr>
          <p:cNvSpPr/>
          <p:nvPr userDrawn="1"/>
        </p:nvSpPr>
        <p:spPr>
          <a:xfrm>
            <a:off x="7962900" y="1603375"/>
            <a:ext cx="2057400" cy="7683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9FAB1F1E-07EA-CDC0-DB65-363CA433AB1E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C6F62E4-348D-EACD-D6AA-3A05D7BC6B8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1B29009-C292-72C1-0182-E48188869B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F3C7B5-08AF-4D05-87CF-5B981909B3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35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37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B59AA1-3E90-2C1F-114F-265711948F2D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1590675" cy="365125"/>
          </a:xfrm>
        </p:spPr>
        <p:txBody>
          <a:bodyPr/>
          <a:lstStyle>
            <a:lvl1pPr algn="l">
              <a:defRPr sz="1200" spc="100" baseline="0" dirty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84B73F-AD5F-6A75-1799-18D040368AD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6473825" y="6356350"/>
            <a:ext cx="2743200" cy="365125"/>
          </a:xfrm>
        </p:spPr>
        <p:txBody>
          <a:bodyPr/>
          <a:lstStyle>
            <a:lvl1pPr algn="ctr">
              <a:defRPr sz="1200" b="1" i="0" cap="all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0244C8-6A57-F3E9-251F-D0E3D5D41A8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9791700" y="6356350"/>
            <a:ext cx="1562100" cy="365125"/>
          </a:xfrm>
        </p:spPr>
        <p:txBody>
          <a:bodyPr/>
          <a:lstStyle>
            <a:lvl1pPr algn="r">
              <a:defRPr sz="1200" spc="100" baseline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E0AEEE-CC11-4B11-B0F5-4F45DA65C49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9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75D57750-8308-D559-EB47-8496217C16D4}"/>
              </a:ext>
            </a:extLst>
          </p:cNvPr>
          <p:cNvSpPr/>
          <p:nvPr userDrawn="1"/>
        </p:nvSpPr>
        <p:spPr>
          <a:xfrm>
            <a:off x="0" y="0"/>
            <a:ext cx="12192000" cy="2170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35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9"/>
          <p:cNvSpPr>
            <a:spLocks noGrp="1"/>
          </p:cNvSpPr>
          <p:nvPr>
            <p:ph sz="quarter" idx="36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B48E7-1310-21EA-3EB9-0CBF631069FB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83DB3-58DD-822F-E830-92575E71EC25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6C3BE-F8F8-C88A-A6AC-2E118308D9AB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7B7B-01F9-41F9-8485-894B4F0AAD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D10E33-2554-D8BA-97B5-4DEB2272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749550" y="4411663"/>
            <a:ext cx="7894638" cy="344487"/>
            <a:chOff x="2749477" y="4411918"/>
            <a:chExt cx="7895340" cy="344415"/>
          </a:xfrm>
        </p:grpSpPr>
        <p:cxnSp>
          <p:nvCxnSpPr>
            <p:cNvPr id="3" name="Straight Connector 2" descr="&quot;&quot;">
              <a:extLst>
                <a:ext uri="{FF2B5EF4-FFF2-40B4-BE49-F238E27FC236}">
                  <a16:creationId xmlns:a16="http://schemas.microsoft.com/office/drawing/2014/main" id="{DCAAC94D-A698-AB5C-7B7E-9BA2777FB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588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 descr="&quot;&quot;">
              <a:extLst>
                <a:ext uri="{FF2B5EF4-FFF2-40B4-BE49-F238E27FC236}">
                  <a16:creationId xmlns:a16="http://schemas.microsoft.com/office/drawing/2014/main" id="{860E4291-EEF5-1749-6FAC-E37C5C596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528" y="4411918"/>
              <a:ext cx="1588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 descr="&quot;&quot;">
              <a:extLst>
                <a:ext uri="{FF2B5EF4-FFF2-40B4-BE49-F238E27FC236}">
                  <a16:creationId xmlns:a16="http://schemas.microsoft.com/office/drawing/2014/main" id="{97C3F268-E0BA-2B0D-3710-76C152E3C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229" y="4411918"/>
              <a:ext cx="1588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42150C07-4F4A-18E0-96D3-9A3C7621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751138" y="2674938"/>
            <a:ext cx="6313487" cy="344487"/>
            <a:chOff x="2750737" y="2675138"/>
            <a:chExt cx="6313957" cy="344415"/>
          </a:xfrm>
        </p:grpSpPr>
        <p:cxnSp>
          <p:nvCxnSpPr>
            <p:cNvPr id="8" name="Straight Connector 7" descr="&quot;&quot;">
              <a:extLst>
                <a:ext uri="{FF2B5EF4-FFF2-40B4-BE49-F238E27FC236}">
                  <a16:creationId xmlns:a16="http://schemas.microsoft.com/office/drawing/2014/main" id="{1F084828-8F01-4762-432F-483762BF1F8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587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 descr="&quot;&quot;">
              <a:extLst>
                <a:ext uri="{FF2B5EF4-FFF2-40B4-BE49-F238E27FC236}">
                  <a16:creationId xmlns:a16="http://schemas.microsoft.com/office/drawing/2014/main" id="{B4459FD6-86E4-3777-C790-A3257EA25D8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288" y="2675138"/>
              <a:ext cx="1587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 descr="&quot;&quot;">
              <a:extLst>
                <a:ext uri="{FF2B5EF4-FFF2-40B4-BE49-F238E27FC236}">
                  <a16:creationId xmlns:a16="http://schemas.microsoft.com/office/drawing/2014/main" id="{33ABD2F8-EBCC-F321-2DA5-0C5D10911D1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107" y="2675138"/>
              <a:ext cx="1587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D876BA2F-31D7-23CE-0B98-E3058DBF6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46288" y="4694238"/>
            <a:ext cx="8510587" cy="0"/>
            <a:chOff x="1504814" y="2488864"/>
            <a:chExt cx="8510121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A51ECC-51DE-49D2-3A4F-BEAB2808D5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18E52A-DC43-5A10-C1CA-6496E779C3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695" y="2488864"/>
              <a:ext cx="614328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C2DB1D-547B-F2B3-6F48-860CC1FAA2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4290" y="2488864"/>
              <a:ext cx="614329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DEA045-C86C-5489-4C8A-F53DF3E6FE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79584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4BB9256-582F-93F3-4788-54BFE9D609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28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707DB5-7FA9-77E8-1B37-40F85D5228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710" y="2488864"/>
              <a:ext cx="614329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5CB0E1-E864-87AA-9B40-C7F8060BDD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5305" y="2488864"/>
              <a:ext cx="614328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4C449B-A401-E24C-320E-8C52A97B0E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0598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5018E0-7AE5-DF6A-85FB-6EA7992683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194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17C2EF1-4245-C588-F515-DD143E0E97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075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3317355-0C34-1F40-DE0D-338B905442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019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24">
            <a:extLst>
              <a:ext uri="{FF2B5EF4-FFF2-40B4-BE49-F238E27FC236}">
                <a16:creationId xmlns:a16="http://schemas.microsoft.com/office/drawing/2014/main" id="{41986398-4FF5-A4CF-F779-D7E5ECAD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73250" y="4598988"/>
            <a:ext cx="8858250" cy="174625"/>
            <a:chOff x="1835966" y="4162015"/>
            <a:chExt cx="8858463" cy="174171"/>
          </a:xfrm>
        </p:grpSpPr>
        <p:sp>
          <p:nvSpPr>
            <p:cNvPr id="48" name="Oval 234" descr="&quot;&quot;">
              <a:extLst>
                <a:ext uri="{FF2B5EF4-FFF2-40B4-BE49-F238E27FC236}">
                  <a16:creationId xmlns:a16="http://schemas.microsoft.com/office/drawing/2014/main" id="{EB488304-0803-3B1F-E88F-1A6428D01A5A}"/>
                </a:ext>
              </a:extLst>
            </p:cNvPr>
            <p:cNvSpPr/>
            <p:nvPr userDrawn="1"/>
          </p:nvSpPr>
          <p:spPr>
            <a:xfrm>
              <a:off x="1835966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236" descr="&quot;&quot;">
              <a:extLst>
                <a:ext uri="{FF2B5EF4-FFF2-40B4-BE49-F238E27FC236}">
                  <a16:creationId xmlns:a16="http://schemas.microsoft.com/office/drawing/2014/main" id="{FCA58B9C-90C0-BE49-9063-21A3A2074BC0}"/>
                </a:ext>
              </a:extLst>
            </p:cNvPr>
            <p:cNvSpPr/>
            <p:nvPr userDrawn="1"/>
          </p:nvSpPr>
          <p:spPr>
            <a:xfrm>
              <a:off x="2624973" y="4162015"/>
              <a:ext cx="174629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238" descr="&quot;&quot;">
              <a:extLst>
                <a:ext uri="{FF2B5EF4-FFF2-40B4-BE49-F238E27FC236}">
                  <a16:creationId xmlns:a16="http://schemas.microsoft.com/office/drawing/2014/main" id="{33C98D8A-9CDB-9275-5CA4-8EE272DA70C6}"/>
                </a:ext>
              </a:extLst>
            </p:cNvPr>
            <p:cNvSpPr/>
            <p:nvPr userDrawn="1"/>
          </p:nvSpPr>
          <p:spPr>
            <a:xfrm>
              <a:off x="3415567" y="4162015"/>
              <a:ext cx="17304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Oval 240" descr="&quot;&quot;">
              <a:extLst>
                <a:ext uri="{FF2B5EF4-FFF2-40B4-BE49-F238E27FC236}">
                  <a16:creationId xmlns:a16="http://schemas.microsoft.com/office/drawing/2014/main" id="{725B5FE8-3BEA-6767-3012-FCAF18C29EDA}"/>
                </a:ext>
              </a:extLst>
            </p:cNvPr>
            <p:cNvSpPr/>
            <p:nvPr userDrawn="1"/>
          </p:nvSpPr>
          <p:spPr>
            <a:xfrm>
              <a:off x="4204573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Oval 242" descr="&quot;&quot;">
              <a:extLst>
                <a:ext uri="{FF2B5EF4-FFF2-40B4-BE49-F238E27FC236}">
                  <a16:creationId xmlns:a16="http://schemas.microsoft.com/office/drawing/2014/main" id="{C5CD9DD7-57B6-5626-C847-49A57BC6B23B}"/>
                </a:ext>
              </a:extLst>
            </p:cNvPr>
            <p:cNvSpPr/>
            <p:nvPr userDrawn="1"/>
          </p:nvSpPr>
          <p:spPr>
            <a:xfrm>
              <a:off x="4993580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244" descr="&quot;&quot;">
              <a:extLst>
                <a:ext uri="{FF2B5EF4-FFF2-40B4-BE49-F238E27FC236}">
                  <a16:creationId xmlns:a16="http://schemas.microsoft.com/office/drawing/2014/main" id="{B36A626E-B701-B879-1318-4CE3AC740F8B}"/>
                </a:ext>
              </a:extLst>
            </p:cNvPr>
            <p:cNvSpPr/>
            <p:nvPr userDrawn="1"/>
          </p:nvSpPr>
          <p:spPr>
            <a:xfrm>
              <a:off x="5782586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246" descr="&quot;&quot;">
              <a:extLst>
                <a:ext uri="{FF2B5EF4-FFF2-40B4-BE49-F238E27FC236}">
                  <a16:creationId xmlns:a16="http://schemas.microsoft.com/office/drawing/2014/main" id="{B7522AE6-5200-CD7D-B133-1175A352EF46}"/>
                </a:ext>
              </a:extLst>
            </p:cNvPr>
            <p:cNvSpPr/>
            <p:nvPr userDrawn="1"/>
          </p:nvSpPr>
          <p:spPr>
            <a:xfrm>
              <a:off x="6573180" y="4162015"/>
              <a:ext cx="174629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248" descr="&quot;&quot;">
              <a:extLst>
                <a:ext uri="{FF2B5EF4-FFF2-40B4-BE49-F238E27FC236}">
                  <a16:creationId xmlns:a16="http://schemas.microsoft.com/office/drawing/2014/main" id="{37D242B6-F80D-5D24-CF37-2992589C5E15}"/>
                </a:ext>
              </a:extLst>
            </p:cNvPr>
            <p:cNvSpPr/>
            <p:nvPr userDrawn="1"/>
          </p:nvSpPr>
          <p:spPr>
            <a:xfrm>
              <a:off x="7362187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Oval 250" descr="&quot;&quot;">
              <a:extLst>
                <a:ext uri="{FF2B5EF4-FFF2-40B4-BE49-F238E27FC236}">
                  <a16:creationId xmlns:a16="http://schemas.microsoft.com/office/drawing/2014/main" id="{8AA8CAEA-1F14-C0E0-B8FB-58CE8A7D0BC2}"/>
                </a:ext>
              </a:extLst>
            </p:cNvPr>
            <p:cNvSpPr/>
            <p:nvPr userDrawn="1"/>
          </p:nvSpPr>
          <p:spPr>
            <a:xfrm>
              <a:off x="8151193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Oval 252" descr="&quot;&quot;">
              <a:extLst>
                <a:ext uri="{FF2B5EF4-FFF2-40B4-BE49-F238E27FC236}">
                  <a16:creationId xmlns:a16="http://schemas.microsoft.com/office/drawing/2014/main" id="{84F9FCD6-3DED-9C85-20FC-2839DBE55ADA}"/>
                </a:ext>
              </a:extLst>
            </p:cNvPr>
            <p:cNvSpPr/>
            <p:nvPr userDrawn="1"/>
          </p:nvSpPr>
          <p:spPr>
            <a:xfrm>
              <a:off x="8941787" y="4162015"/>
              <a:ext cx="173042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Oval 254" descr="&quot;&quot;">
              <a:extLst>
                <a:ext uri="{FF2B5EF4-FFF2-40B4-BE49-F238E27FC236}">
                  <a16:creationId xmlns:a16="http://schemas.microsoft.com/office/drawing/2014/main" id="{2533F5F1-1F1F-E90D-60A2-37DF9A3471E0}"/>
                </a:ext>
              </a:extLst>
            </p:cNvPr>
            <p:cNvSpPr/>
            <p:nvPr userDrawn="1"/>
          </p:nvSpPr>
          <p:spPr>
            <a:xfrm>
              <a:off x="9730794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Oval 256" descr="&quot;&quot;">
              <a:extLst>
                <a:ext uri="{FF2B5EF4-FFF2-40B4-BE49-F238E27FC236}">
                  <a16:creationId xmlns:a16="http://schemas.microsoft.com/office/drawing/2014/main" id="{6956D01D-255E-0810-B587-47561BA6C897}"/>
                </a:ext>
              </a:extLst>
            </p:cNvPr>
            <p:cNvSpPr/>
            <p:nvPr userDrawn="1"/>
          </p:nvSpPr>
          <p:spPr>
            <a:xfrm>
              <a:off x="10519800" y="4162015"/>
              <a:ext cx="174629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8" name="Group 37">
            <a:extLst>
              <a:ext uri="{FF2B5EF4-FFF2-40B4-BE49-F238E27FC236}">
                <a16:creationId xmlns:a16="http://schemas.microsoft.com/office/drawing/2014/main" id="{82C1311A-90E5-9403-78A9-D662709B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049463" y="2998788"/>
            <a:ext cx="8510587" cy="0"/>
            <a:chOff x="1504814" y="2488864"/>
            <a:chExt cx="8510121" cy="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9F35606-2C08-F898-3FD8-EC839CFB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8F43F6C-1773-B966-A205-F4557E7B89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695" y="2488864"/>
              <a:ext cx="614328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34F1A67-E07F-2CA6-C87E-B66A2E373F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4290" y="2488864"/>
              <a:ext cx="614329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1046C6-A187-7BA5-E342-8B31F26EC0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79584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C5A51A3-2AEE-EEB2-4129-9DB4EB54C6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28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973B3E7-2047-0EC2-0204-D922B71740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710" y="2488864"/>
              <a:ext cx="614329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3281B20-2C03-05B3-8E79-961931B3A0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5305" y="2488864"/>
              <a:ext cx="614328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AD27AE5-DDDB-9B06-C140-53E35DB9F5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0598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2EFF4BC-55BF-0B37-60FC-242D569D8E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194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22E09D4-5D6E-AA09-7B25-4F85835E5C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075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D27D2CE-2CD9-7022-8C8C-CCDA46CA7C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019" y="2488864"/>
              <a:ext cx="615916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49">
            <a:extLst>
              <a:ext uri="{FF2B5EF4-FFF2-40B4-BE49-F238E27FC236}">
                <a16:creationId xmlns:a16="http://schemas.microsoft.com/office/drawing/2014/main" id="{94A5093D-FD16-64D8-4EC8-35C559365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73250" y="2903538"/>
            <a:ext cx="8858250" cy="174625"/>
            <a:chOff x="1835966" y="4162015"/>
            <a:chExt cx="8858463" cy="174171"/>
          </a:xfrm>
        </p:grpSpPr>
        <p:sp>
          <p:nvSpPr>
            <p:cNvPr id="81" name="Oval 234" descr="&quot;&quot;">
              <a:extLst>
                <a:ext uri="{FF2B5EF4-FFF2-40B4-BE49-F238E27FC236}">
                  <a16:creationId xmlns:a16="http://schemas.microsoft.com/office/drawing/2014/main" id="{56F196A9-8816-50C2-294F-4568467A5EC4}"/>
                </a:ext>
              </a:extLst>
            </p:cNvPr>
            <p:cNvSpPr/>
            <p:nvPr userDrawn="1"/>
          </p:nvSpPr>
          <p:spPr>
            <a:xfrm>
              <a:off x="1835966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Oval 236" descr="&quot;&quot;">
              <a:extLst>
                <a:ext uri="{FF2B5EF4-FFF2-40B4-BE49-F238E27FC236}">
                  <a16:creationId xmlns:a16="http://schemas.microsoft.com/office/drawing/2014/main" id="{BCE2491F-D8D4-665B-0A7A-18A4665EF266}"/>
                </a:ext>
              </a:extLst>
            </p:cNvPr>
            <p:cNvSpPr/>
            <p:nvPr userDrawn="1"/>
          </p:nvSpPr>
          <p:spPr>
            <a:xfrm>
              <a:off x="2624973" y="4162015"/>
              <a:ext cx="174629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Oval 238" descr="&quot;&quot;">
              <a:extLst>
                <a:ext uri="{FF2B5EF4-FFF2-40B4-BE49-F238E27FC236}">
                  <a16:creationId xmlns:a16="http://schemas.microsoft.com/office/drawing/2014/main" id="{A25FE3B2-7A6C-C6D0-E1F2-F78493371B0E}"/>
                </a:ext>
              </a:extLst>
            </p:cNvPr>
            <p:cNvSpPr/>
            <p:nvPr userDrawn="1"/>
          </p:nvSpPr>
          <p:spPr>
            <a:xfrm>
              <a:off x="3415567" y="4162015"/>
              <a:ext cx="17304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Oval 240" descr="&quot;&quot;">
              <a:extLst>
                <a:ext uri="{FF2B5EF4-FFF2-40B4-BE49-F238E27FC236}">
                  <a16:creationId xmlns:a16="http://schemas.microsoft.com/office/drawing/2014/main" id="{357A7474-F1D0-D647-D372-DA1CCED88C48}"/>
                </a:ext>
              </a:extLst>
            </p:cNvPr>
            <p:cNvSpPr/>
            <p:nvPr userDrawn="1"/>
          </p:nvSpPr>
          <p:spPr>
            <a:xfrm>
              <a:off x="4204573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Oval 242" descr="&quot;&quot;">
              <a:extLst>
                <a:ext uri="{FF2B5EF4-FFF2-40B4-BE49-F238E27FC236}">
                  <a16:creationId xmlns:a16="http://schemas.microsoft.com/office/drawing/2014/main" id="{DE3DB517-12C1-84A7-29BA-07F982AEF1C9}"/>
                </a:ext>
              </a:extLst>
            </p:cNvPr>
            <p:cNvSpPr/>
            <p:nvPr userDrawn="1"/>
          </p:nvSpPr>
          <p:spPr>
            <a:xfrm>
              <a:off x="4993580" y="4162015"/>
              <a:ext cx="174629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Oval 244" descr="&quot;&quot;">
              <a:extLst>
                <a:ext uri="{FF2B5EF4-FFF2-40B4-BE49-F238E27FC236}">
                  <a16:creationId xmlns:a16="http://schemas.microsoft.com/office/drawing/2014/main" id="{89135997-7804-6C09-AC86-07DA94CCC099}"/>
                </a:ext>
              </a:extLst>
            </p:cNvPr>
            <p:cNvSpPr/>
            <p:nvPr userDrawn="1"/>
          </p:nvSpPr>
          <p:spPr>
            <a:xfrm>
              <a:off x="5782586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Oval 246" descr="&quot;&quot;">
              <a:extLst>
                <a:ext uri="{FF2B5EF4-FFF2-40B4-BE49-F238E27FC236}">
                  <a16:creationId xmlns:a16="http://schemas.microsoft.com/office/drawing/2014/main" id="{74A80FD0-65A0-0BA2-5B47-64CB0D271F65}"/>
                </a:ext>
              </a:extLst>
            </p:cNvPr>
            <p:cNvSpPr/>
            <p:nvPr userDrawn="1"/>
          </p:nvSpPr>
          <p:spPr>
            <a:xfrm>
              <a:off x="6573180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Oval 248" descr="&quot;&quot;">
              <a:extLst>
                <a:ext uri="{FF2B5EF4-FFF2-40B4-BE49-F238E27FC236}">
                  <a16:creationId xmlns:a16="http://schemas.microsoft.com/office/drawing/2014/main" id="{D7533033-ADC7-631E-4808-19389C61C31E}"/>
                </a:ext>
              </a:extLst>
            </p:cNvPr>
            <p:cNvSpPr/>
            <p:nvPr userDrawn="1"/>
          </p:nvSpPr>
          <p:spPr>
            <a:xfrm>
              <a:off x="7362187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Oval 250" descr="&quot;&quot;">
              <a:extLst>
                <a:ext uri="{FF2B5EF4-FFF2-40B4-BE49-F238E27FC236}">
                  <a16:creationId xmlns:a16="http://schemas.microsoft.com/office/drawing/2014/main" id="{3B0C78A1-7E4D-1B04-EA03-36E6063444AB}"/>
                </a:ext>
              </a:extLst>
            </p:cNvPr>
            <p:cNvSpPr/>
            <p:nvPr userDrawn="1"/>
          </p:nvSpPr>
          <p:spPr>
            <a:xfrm>
              <a:off x="8151193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Oval 252" descr="&quot;&quot;">
              <a:extLst>
                <a:ext uri="{FF2B5EF4-FFF2-40B4-BE49-F238E27FC236}">
                  <a16:creationId xmlns:a16="http://schemas.microsoft.com/office/drawing/2014/main" id="{BA6BE6CA-2F6E-6F2F-3A5E-CD146DA02B6C}"/>
                </a:ext>
              </a:extLst>
            </p:cNvPr>
            <p:cNvSpPr/>
            <p:nvPr userDrawn="1"/>
          </p:nvSpPr>
          <p:spPr>
            <a:xfrm>
              <a:off x="8941787" y="4162015"/>
              <a:ext cx="173042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Oval 254" descr="&quot;&quot;">
              <a:extLst>
                <a:ext uri="{FF2B5EF4-FFF2-40B4-BE49-F238E27FC236}">
                  <a16:creationId xmlns:a16="http://schemas.microsoft.com/office/drawing/2014/main" id="{690B8A19-BD70-F30C-82CB-85F37997AC4B}"/>
                </a:ext>
              </a:extLst>
            </p:cNvPr>
            <p:cNvSpPr/>
            <p:nvPr userDrawn="1"/>
          </p:nvSpPr>
          <p:spPr>
            <a:xfrm>
              <a:off x="9730794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Oval 256" descr="&quot;&quot;">
              <a:extLst>
                <a:ext uri="{FF2B5EF4-FFF2-40B4-BE49-F238E27FC236}">
                  <a16:creationId xmlns:a16="http://schemas.microsoft.com/office/drawing/2014/main" id="{05CFA503-3AB0-09BC-F904-913C3563D888}"/>
                </a:ext>
              </a:extLst>
            </p:cNvPr>
            <p:cNvSpPr/>
            <p:nvPr userDrawn="1"/>
          </p:nvSpPr>
          <p:spPr>
            <a:xfrm>
              <a:off x="10519800" y="4162015"/>
              <a:ext cx="174629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3" name="Graphic 62" descr="&quot;&quot;">
            <a:extLst>
              <a:ext uri="{FF2B5EF4-FFF2-40B4-BE49-F238E27FC236}">
                <a16:creationId xmlns:a16="http://schemas.microsoft.com/office/drawing/2014/main" id="{329B1E21-6422-12EF-E339-D217F826B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7288"/>
            <a:ext cx="12192000" cy="6207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14"/>
          <p:cNvSpPr>
            <a:spLocks noGrp="1"/>
          </p:cNvSpPr>
          <p:nvPr>
            <p:ph type="body" sz="quarter" idx="43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14"/>
          <p:cNvSpPr>
            <a:spLocks noGrp="1"/>
          </p:cNvSpPr>
          <p:nvPr>
            <p:ph type="body" sz="quarter" idx="44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4"/>
          <p:cNvSpPr>
            <a:spLocks noGrp="1"/>
          </p:cNvSpPr>
          <p:nvPr>
            <p:ph type="body" sz="quarter" idx="45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4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4"/>
          <p:cNvSpPr>
            <a:spLocks noGrp="1"/>
          </p:cNvSpPr>
          <p:nvPr>
            <p:ph type="body" sz="quarter" idx="47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4"/>
          <p:cNvSpPr>
            <a:spLocks noGrp="1"/>
          </p:cNvSpPr>
          <p:nvPr>
            <p:ph type="body" sz="quarter" idx="48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4"/>
          <p:cNvSpPr>
            <a:spLocks noGrp="1"/>
          </p:cNvSpPr>
          <p:nvPr>
            <p:ph type="body" sz="quarter" idx="42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29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0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3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35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37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9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40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Date Placeholder 2">
            <a:extLst>
              <a:ext uri="{FF2B5EF4-FFF2-40B4-BE49-F238E27FC236}">
                <a16:creationId xmlns:a16="http://schemas.microsoft.com/office/drawing/2014/main" id="{EB0B9FBD-B4B6-2AE4-7B4C-0B57D31B7C0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95" name="Footer Placeholder 3">
            <a:extLst>
              <a:ext uri="{FF2B5EF4-FFF2-40B4-BE49-F238E27FC236}">
                <a16:creationId xmlns:a16="http://schemas.microsoft.com/office/drawing/2014/main" id="{81109641-EDDF-00A4-B46B-A0C6371BEBA4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96" name="Slide Number Placeholder 4">
            <a:extLst>
              <a:ext uri="{FF2B5EF4-FFF2-40B4-BE49-F238E27FC236}">
                <a16:creationId xmlns:a16="http://schemas.microsoft.com/office/drawing/2014/main" id="{0D7B0ABA-5B23-DCB6-8B9D-386D5AA206A5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8FD95A-AC37-4FF6-9220-B4A3B8916B2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58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783A7-B779-848C-EC8D-9E7C6D7F263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AAF9-32BE-7ED4-8D70-774CC8DEF6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E0C39-FDA2-9BA2-59D5-C7E7AA9C95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1D36CE0-5B10-4C03-89CD-34B3BDBB4C3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F5E9EC7B-9827-1C47-9950-D35818E7BC5F}"/>
              </a:ext>
            </a:extLst>
          </p:cNvPr>
          <p:cNvSpPr/>
          <p:nvPr userDrawn="1"/>
        </p:nvSpPr>
        <p:spPr>
          <a:xfrm>
            <a:off x="0" y="4354513"/>
            <a:ext cx="12192000" cy="250348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C357F47D-CE31-250F-B093-718A98634F3F}"/>
              </a:ext>
            </a:extLst>
          </p:cNvPr>
          <p:cNvSpPr/>
          <p:nvPr userDrawn="1"/>
        </p:nvSpPr>
        <p:spPr>
          <a:xfrm>
            <a:off x="703263" y="2239963"/>
            <a:ext cx="2487612" cy="249078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902DABE7-68B7-6D86-02A7-F2225EFCBEB0}"/>
              </a:ext>
            </a:extLst>
          </p:cNvPr>
          <p:cNvSpPr/>
          <p:nvPr userDrawn="1"/>
        </p:nvSpPr>
        <p:spPr>
          <a:xfrm>
            <a:off x="3473450" y="2239963"/>
            <a:ext cx="2487613" cy="249078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725644C8-9B78-C65C-41FA-B7C084A02CFA}"/>
              </a:ext>
            </a:extLst>
          </p:cNvPr>
          <p:cNvSpPr/>
          <p:nvPr userDrawn="1"/>
        </p:nvSpPr>
        <p:spPr>
          <a:xfrm>
            <a:off x="6243638" y="2239963"/>
            <a:ext cx="2487612" cy="249078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3CDE6221-F2BD-643E-3390-4EC59D9B7D8B}"/>
              </a:ext>
            </a:extLst>
          </p:cNvPr>
          <p:cNvSpPr/>
          <p:nvPr userDrawn="1"/>
        </p:nvSpPr>
        <p:spPr>
          <a:xfrm>
            <a:off x="9013825" y="2239963"/>
            <a:ext cx="2487613" cy="249078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2A495A9-FC76-6A41-4219-CD9485F9E385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A7544D-CED0-5C9F-6C48-14CD1DADFCA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E335DA8-F572-33A9-F556-C387EE2B97C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8A73-C167-4B9C-B04F-1D422564D24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98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DA271200-54B2-02BC-247A-7CFD394B654D}"/>
              </a:ext>
            </a:extLst>
          </p:cNvPr>
          <p:cNvSpPr/>
          <p:nvPr userDrawn="1"/>
        </p:nvSpPr>
        <p:spPr>
          <a:xfrm>
            <a:off x="0" y="4354513"/>
            <a:ext cx="12192000" cy="250348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18CF82BC-AD93-657C-2F44-83DC0B224548}"/>
              </a:ext>
            </a:extLst>
          </p:cNvPr>
          <p:cNvSpPr/>
          <p:nvPr userDrawn="1"/>
        </p:nvSpPr>
        <p:spPr>
          <a:xfrm>
            <a:off x="1449388" y="1719263"/>
            <a:ext cx="1473200" cy="143033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BB4BDE09-66EC-8A74-85F3-48F136E772FF}"/>
              </a:ext>
            </a:extLst>
          </p:cNvPr>
          <p:cNvSpPr/>
          <p:nvPr userDrawn="1"/>
        </p:nvSpPr>
        <p:spPr>
          <a:xfrm>
            <a:off x="4097338" y="1719263"/>
            <a:ext cx="1473200" cy="143033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11E442E5-4B6D-2672-18B1-CAD78D9A50FF}"/>
              </a:ext>
            </a:extLst>
          </p:cNvPr>
          <p:cNvSpPr/>
          <p:nvPr userDrawn="1"/>
        </p:nvSpPr>
        <p:spPr>
          <a:xfrm>
            <a:off x="6745288" y="1719263"/>
            <a:ext cx="1473200" cy="143033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D3BCD4F7-D4C3-8326-63B1-3C493B4B5A86}"/>
              </a:ext>
            </a:extLst>
          </p:cNvPr>
          <p:cNvSpPr/>
          <p:nvPr userDrawn="1"/>
        </p:nvSpPr>
        <p:spPr>
          <a:xfrm>
            <a:off x="9393238" y="1716088"/>
            <a:ext cx="1473200" cy="143033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E5BA3C08-7DB2-C162-9114-D5D82C4E8792}"/>
              </a:ext>
            </a:extLst>
          </p:cNvPr>
          <p:cNvSpPr/>
          <p:nvPr userDrawn="1"/>
        </p:nvSpPr>
        <p:spPr>
          <a:xfrm>
            <a:off x="1449388" y="3986213"/>
            <a:ext cx="1473200" cy="143033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B3BC51B0-22C8-D61F-8F46-A46119FBCF1B}"/>
              </a:ext>
            </a:extLst>
          </p:cNvPr>
          <p:cNvSpPr/>
          <p:nvPr userDrawn="1"/>
        </p:nvSpPr>
        <p:spPr>
          <a:xfrm>
            <a:off x="4097338" y="3986213"/>
            <a:ext cx="1473200" cy="143033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23EAFF20-D3C5-8587-A006-9CB75E640E7D}"/>
              </a:ext>
            </a:extLst>
          </p:cNvPr>
          <p:cNvSpPr/>
          <p:nvPr userDrawn="1"/>
        </p:nvSpPr>
        <p:spPr>
          <a:xfrm>
            <a:off x="6745288" y="3986213"/>
            <a:ext cx="1473200" cy="143033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962FAC40-E804-B9C9-B6D2-9C5DA39A6077}"/>
              </a:ext>
            </a:extLst>
          </p:cNvPr>
          <p:cNvSpPr/>
          <p:nvPr userDrawn="1"/>
        </p:nvSpPr>
        <p:spPr>
          <a:xfrm>
            <a:off x="9393238" y="3983038"/>
            <a:ext cx="1473200" cy="143033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Picture Placeholder 9"/>
          <p:cNvSpPr>
            <a:spLocks noGrp="1"/>
          </p:cNvSpPr>
          <p:nvPr>
            <p:ph type="pic" sz="quarter" idx="30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Picture Placeholder 9"/>
          <p:cNvSpPr>
            <a:spLocks noGrp="1"/>
          </p:cNvSpPr>
          <p:nvPr>
            <p:ph type="pic" sz="quarter" idx="33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2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9"/>
          <p:cNvSpPr>
            <a:spLocks noGrp="1"/>
          </p:cNvSpPr>
          <p:nvPr>
            <p:ph type="pic" sz="quarter" idx="36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9"/>
          <p:cNvSpPr>
            <a:spLocks noGrp="1"/>
          </p:cNvSpPr>
          <p:nvPr>
            <p:ph type="pic" sz="quarter" idx="39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Picture Placeholder 9"/>
          <p:cNvSpPr>
            <a:spLocks noGrp="1"/>
          </p:cNvSpPr>
          <p:nvPr>
            <p:ph type="pic" sz="quarter" idx="42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Text Placeholder 10"/>
          <p:cNvSpPr>
            <a:spLocks noGrp="1"/>
          </p:cNvSpPr>
          <p:nvPr>
            <p:ph type="body" sz="quarter" idx="43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99C61CF2-5B34-FC8C-8912-A09B1DE1A01D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496AB8C-C56C-54CF-0DB4-C44740412A1A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A35D04B-F348-A4D6-3E89-92D8A6E03CF6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BA0B-7EC7-4FB8-9BD1-EAD8A93D912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54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DC7C5D63-1950-B320-329C-B670D062D09A}"/>
              </a:ext>
            </a:extLst>
          </p:cNvPr>
          <p:cNvSpPr/>
          <p:nvPr userDrawn="1"/>
        </p:nvSpPr>
        <p:spPr>
          <a:xfrm>
            <a:off x="0" y="0"/>
            <a:ext cx="12192000" cy="2170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3A3B0F6-244B-7CC4-22FB-B6258C6E4E4B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B7FEED2-832C-548F-8246-9FEDD58EAF5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647077-B7E2-F8B7-5A4B-9CFBFE343949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364DE-A43B-47ED-9942-0554C5F4339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5DE378-41C6-C3AD-DD76-5E29BC279E4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200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131FD8-C462-E460-920D-6BDDADC82E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200" b="1" i="0" cap="all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C76A08-DDD0-7D2E-D98C-9F93378C47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200" spc="100" baseline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1DEF0AC-CFC4-4230-A759-C82BAABB0E1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EFB6F-43BC-0D1B-8626-87995F3E2AB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26B08-7B32-3A4F-E4F6-3EFAA3E31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2E2CD-968C-A319-D162-D866DA210C8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3C9D83B-2260-4A9E-9E49-F5F8A79195C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FBEA3989-DC9B-DC8F-AB17-5313D6BB5763}"/>
              </a:ext>
            </a:extLst>
          </p:cNvPr>
          <p:cNvSpPr/>
          <p:nvPr userDrawn="1"/>
        </p:nvSpPr>
        <p:spPr>
          <a:xfrm>
            <a:off x="-20638" y="-6350"/>
            <a:ext cx="551180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0EF6440-BBBB-FCC8-5DAE-0A9EC645C5A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6F80A-4688-B5EB-5E09-A063E0F7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73825" y="6356350"/>
            <a:ext cx="2743200" cy="365125"/>
          </a:xfrm>
        </p:spPr>
        <p:txBody>
          <a:bodyPr/>
          <a:lstStyle>
            <a:lvl1pPr algn="ctr">
              <a:defRPr sz="1200" b="1" i="0" cap="all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F9E68-D4CD-EF7F-5FAF-38EA18E061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791700" y="6356350"/>
            <a:ext cx="1562100" cy="365125"/>
          </a:xfrm>
        </p:spPr>
        <p:txBody>
          <a:bodyPr/>
          <a:lstStyle>
            <a:lvl1pPr algn="r">
              <a:defRPr sz="1200" spc="100" baseline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3FE4DB8-5F26-494C-98DE-93151A17ACC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69C77242-08F5-9FB2-EF97-B605B2722329}"/>
              </a:ext>
            </a:extLst>
          </p:cNvPr>
          <p:cNvSpPr/>
          <p:nvPr userDrawn="1"/>
        </p:nvSpPr>
        <p:spPr>
          <a:xfrm>
            <a:off x="0" y="-14288"/>
            <a:ext cx="3702050" cy="6858001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BF694-5B63-AE93-3678-AD7CCE9990D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algn="l">
              <a:defRPr sz="1200" spc="100" baseline="0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C152B-D7A6-CB17-EB02-5BB7800055D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 algn="ctr">
              <a:defRPr sz="1200" b="1" i="0" cap="all" spc="100" baseline="0" dirty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D88FF-235F-16A9-7F20-42DD6F1EFD7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 algn="r">
              <a:defRPr sz="1200" spc="100" baseline="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A65260A-72AF-4383-B349-0D96E31D6B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799602-F967-CBA9-D00E-E1F72132452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algn="l">
              <a:defRPr sz="1200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45C0DD-919E-2F2E-8C02-1FF2579A0BD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ctr">
              <a:defRPr sz="1200" b="1" i="0" cap="all" spc="100" baseline="0" dirty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AE1C87-4286-5A47-733C-73524F6BC54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r">
              <a:defRPr sz="1200" spc="100" baseline="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0977961-E16C-4E1A-B3BC-1429180C0E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7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D9E21E5F-8F28-5E38-2933-A11E28B10FC9}"/>
              </a:ext>
            </a:extLst>
          </p:cNvPr>
          <p:cNvSpPr/>
          <p:nvPr userDrawn="1"/>
        </p:nvSpPr>
        <p:spPr>
          <a:xfrm>
            <a:off x="0" y="0"/>
            <a:ext cx="12192000" cy="2170113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474E0-3051-577A-EFF7-2A63F0247F1A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 algn="l">
              <a:defRPr sz="1200" spc="100" baseline="0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094F24-D0F2-983A-130E-6885330E80D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algn="ctr">
              <a:defRPr sz="1200" b="1" i="0" cap="all" spc="100" baseline="0" dirty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8BE4F1-B3EC-FACE-7898-5E77140114A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algn="r">
              <a:defRPr sz="1200" spc="100" baseline="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AC99A15-6E90-47ED-BB54-2A24F871C8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FC7C2D-8748-1E47-8FD2-17F3594C072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l">
              <a:defRPr sz="1200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C2C331-0024-17AC-5161-E804A2E7E5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ctr">
              <a:defRPr sz="1200" b="1" i="0" cap="all" spc="100" baseline="0" dirty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9943F5-06F9-6AD0-BC1A-45571EB023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r">
              <a:defRPr sz="1200" spc="100" baseline="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6404A57-676C-481B-B9CF-C8B9DF4E7A8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85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bg>
      <p:bgPr>
        <a:solidFill>
          <a:srgbClr val="9ACF21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146C15-E8AB-D8FC-652C-B3FF066673E3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356350"/>
            <a:ext cx="1590675" cy="365125"/>
          </a:xfrm>
        </p:spPr>
        <p:txBody>
          <a:bodyPr/>
          <a:lstStyle>
            <a:lvl1pPr algn="l">
              <a:defRPr sz="1200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3854D7-5C36-DBE6-3705-EFA3F72277E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473825" y="6356350"/>
            <a:ext cx="2743200" cy="365125"/>
          </a:xfrm>
        </p:spPr>
        <p:txBody>
          <a:bodyPr/>
          <a:lstStyle>
            <a:lvl1pPr algn="ctr">
              <a:defRPr sz="1200" b="1" i="0" cap="all" spc="100" baseline="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E8F1FD-3A8E-21CE-598D-623B15187D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91700" y="6356350"/>
            <a:ext cx="1562100" cy="365125"/>
          </a:xfrm>
        </p:spPr>
        <p:txBody>
          <a:bodyPr/>
          <a:lstStyle>
            <a:lvl1pPr algn="r">
              <a:defRPr sz="1200" spc="100" baseline="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E583C5D-40E6-421B-A42B-DFF3504B7D4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1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936E1A-B3A7-40BA-DC18-EC9A6B453C98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0" y="6248400"/>
            <a:ext cx="2435225" cy="614363"/>
          </a:xfrm>
          <a:solidFill>
            <a:schemeClr val="accent2">
              <a:alpha val="92000"/>
            </a:schemeClr>
          </a:solidFill>
        </p:spPr>
        <p:txBody>
          <a:bodyPr lIns="274320" tIns="0"/>
          <a:lstStyle>
            <a:lvl1pPr algn="ctr">
              <a:defRPr sz="1200" spc="1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BB21F-23D0-D90D-55ED-F0D4D85BE65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439988" y="6248400"/>
            <a:ext cx="7267575" cy="620713"/>
          </a:xfrm>
          <a:solidFill>
            <a:schemeClr val="accent2">
              <a:alpha val="92000"/>
            </a:schemeClr>
          </a:solidFill>
        </p:spPr>
        <p:txBody>
          <a:bodyPr tIns="0"/>
          <a:lstStyle>
            <a:lvl1pPr>
              <a:def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A2221A-B1D4-DBFA-BFA7-7B71695DEA9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07563" y="6248400"/>
            <a:ext cx="2495550" cy="620713"/>
          </a:xfrm>
          <a:solidFill>
            <a:schemeClr val="accent2">
              <a:alpha val="92000"/>
            </a:schemeClr>
          </a:solidFill>
        </p:spPr>
        <p:txBody>
          <a:bodyPr lIns="457200" tIns="0"/>
          <a:lstStyle>
            <a:lvl1pPr algn="ctr">
              <a:defRPr sz="1200" spc="100" baseline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DC2348D-84AA-4A56-9965-7BBFED50E7B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0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9197D-4000-4C44-EE95-6F8665B00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pc="100" baseline="0" dirty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3AEB3-A91F-CB81-080F-B26909BD2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i="0" cap="all" spc="100" baseline="0" dirty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2BB51-704D-DAA4-5159-A04EF37A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pc="100" baseline="0" smtClean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505FB-D45E-4236-A00F-A154A495821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69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enorite Bold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enorite Bold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enorite Bold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enorite Bol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enorite Bol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enorite Bol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enorite Bol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enorite Bold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51102@N07/3047335636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18/10/relationships/comments" Target="../comments/modernComment_10E_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grandest@eedf.fr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8/10/relationships/comments" Target="../comments/modernComment_10C_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2" descr="Une image contenant herbe, extérieur, ciel, personne&#10;&#10;Description générée automatiquement">
            <a:extLst>
              <a:ext uri="{FF2B5EF4-FFF2-40B4-BE49-F238E27FC236}">
                <a16:creationId xmlns:a16="http://schemas.microsoft.com/office/drawing/2014/main" id="{2473E308-AABD-A78E-0C5B-4AD3CA68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2FAFD45-9619-7730-1444-B79FF5B7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1575"/>
            <a:ext cx="12192000" cy="1425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Rapport financier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F3F213-C7A1-9ACF-A29E-10984C1576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867150"/>
            <a:ext cx="12192000" cy="1036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err="1"/>
              <a:t>Région</a:t>
            </a:r>
            <a:r>
              <a:rPr lang="en-US"/>
              <a:t> Grand Est – </a:t>
            </a:r>
            <a:r>
              <a:rPr lang="en-US" err="1"/>
              <a:t>Année</a:t>
            </a:r>
            <a:r>
              <a:rPr lang="en-US"/>
              <a:t> 2022</a:t>
            </a:r>
          </a:p>
        </p:txBody>
      </p:sp>
      <p:sp>
        <p:nvSpPr>
          <p:cNvPr id="22" name="Rectangle 21" descr="&quot;&quot;">
            <a:extLst>
              <a:ext uri="{FF2B5EF4-FFF2-40B4-BE49-F238E27FC236}">
                <a16:creationId xmlns:a16="http://schemas.microsoft.com/office/drawing/2014/main" id="{97CC7800-E4A8-0770-FC7E-40550C4DB03A}"/>
              </a:ext>
            </a:extLst>
          </p:cNvPr>
          <p:cNvSpPr/>
          <p:nvPr/>
        </p:nvSpPr>
        <p:spPr>
          <a:xfrm>
            <a:off x="0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 descr="&quot;&quot;">
            <a:extLst>
              <a:ext uri="{FF2B5EF4-FFF2-40B4-BE49-F238E27FC236}">
                <a16:creationId xmlns:a16="http://schemas.microsoft.com/office/drawing/2014/main" id="{26049CCF-011B-1D7F-2925-AB19A51EF354}"/>
              </a:ext>
            </a:extLst>
          </p:cNvPr>
          <p:cNvSpPr/>
          <p:nvPr/>
        </p:nvSpPr>
        <p:spPr>
          <a:xfrm>
            <a:off x="1777472" y="2546350"/>
            <a:ext cx="8641291" cy="1320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9" name="Image 3">
            <a:extLst>
              <a:ext uri="{FF2B5EF4-FFF2-40B4-BE49-F238E27FC236}">
                <a16:creationId xmlns:a16="http://schemas.microsoft.com/office/drawing/2014/main" id="{A95547D5-AAC4-0F1F-9483-CC800869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114300"/>
            <a:ext cx="16652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5B238F-0BF6-1299-7FEA-7734938D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 lIns="91440" tIns="3246120" rIns="91440" b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Formation TREMPLIN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A2CC7E6-2D26-DB93-76CE-D35957AF49A9}"/>
              </a:ext>
            </a:extLst>
          </p:cNvPr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C4A44B7-C84B-4AB9-20CC-F225B4E2C99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7E943D2-81A2-09BB-FC28-B81A85A45C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003EABFA-91FA-4712-B672-27DCEE7430C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032CE9-BACF-F68C-76AC-8D6840C9E6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4463" y="136525"/>
            <a:ext cx="585787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Nos </a:t>
            </a:r>
            <a:r>
              <a:rPr lang="en-US" err="1"/>
              <a:t>produits</a:t>
            </a:r>
            <a:endParaRPr lang="en-US"/>
          </a:p>
        </p:txBody>
      </p:sp>
      <p:sp>
        <p:nvSpPr>
          <p:cNvPr id="127" name="Rectangle 126" descr="&quot;&quot;">
            <a:extLst>
              <a:ext uri="{FF2B5EF4-FFF2-40B4-BE49-F238E27FC236}">
                <a16:creationId xmlns:a16="http://schemas.microsoft.com/office/drawing/2014/main" id="{8B371028-E615-7CBC-1FC3-9B0F9C90DFDB}"/>
              </a:ext>
            </a:extLst>
          </p:cNvPr>
          <p:cNvSpPr/>
          <p:nvPr/>
        </p:nvSpPr>
        <p:spPr>
          <a:xfrm>
            <a:off x="515938" y="4438650"/>
            <a:ext cx="3948112" cy="11144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E5EC04DA-44CB-FF51-1E4A-31AF86C5A880}"/>
              </a:ext>
            </a:extLst>
          </p:cNvPr>
          <p:cNvSpPr txBox="1">
            <a:spLocks/>
          </p:cNvSpPr>
          <p:nvPr/>
        </p:nvSpPr>
        <p:spPr>
          <a:xfrm>
            <a:off x="5224463" y="2997200"/>
            <a:ext cx="5857875" cy="4318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Nos charges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3CAF3A-4137-6914-F1BE-89026C6BD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73565"/>
              </p:ext>
            </p:extLst>
          </p:nvPr>
        </p:nvGraphicFramePr>
        <p:xfrm>
          <a:off x="5038725" y="858838"/>
          <a:ext cx="2173288" cy="728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Subvention</a:t>
                      </a:r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lb-LU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Tremplin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4 400 € 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4 400,00 € 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3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87769E-1CA9-43A4-4081-8565DF8C131D}"/>
              </a:ext>
            </a:extLst>
          </p:cNvPr>
          <p:cNvGraphicFramePr>
            <a:graphicFrameLocks noGrp="1"/>
          </p:cNvGraphicFramePr>
          <p:nvPr/>
        </p:nvGraphicFramePr>
        <p:xfrm>
          <a:off x="5038725" y="3765550"/>
          <a:ext cx="2173288" cy="1630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313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Déplacements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731 €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13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496 €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13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Hébergement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1 000 €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98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Frais de participation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595 €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11">
                <a:tc>
                  <a:txBody>
                    <a:bodyPr/>
                    <a:lstStyle/>
                    <a:p>
                      <a:pPr algn="l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3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3" marR="9523" marT="9526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2 823,38 € </a:t>
                      </a:r>
                    </a:p>
                  </a:txBody>
                  <a:tcPr marL="9523" marR="9523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88EE20-2C4D-806B-1A02-379624DD428D}"/>
              </a:ext>
            </a:extLst>
          </p:cNvPr>
          <p:cNvSpPr txBox="1"/>
          <p:nvPr/>
        </p:nvSpPr>
        <p:spPr>
          <a:xfrm>
            <a:off x="217488" y="263525"/>
            <a:ext cx="4333875" cy="92333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noter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bg1"/>
                </a:solidFill>
                <a:latin typeface="+mn-lt"/>
              </a:rPr>
              <a:t>Le tremplin a eu lieu en octobre 2022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b-LU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10F384-D468-B278-4BA4-D6B11B03C4D9}"/>
              </a:ext>
            </a:extLst>
          </p:cNvPr>
          <p:cNvSpPr/>
          <p:nvPr/>
        </p:nvSpPr>
        <p:spPr>
          <a:xfrm>
            <a:off x="1700213" y="5675313"/>
            <a:ext cx="1585912" cy="679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/>
              <a:t>Résultat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+ 1 576,62 €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4E0C0F1-4748-EFB9-AD27-C9D2591CEB0C}"/>
              </a:ext>
            </a:extLst>
          </p:cNvPr>
          <p:cNvGraphicFramePr>
            <a:graphicFrameLocks/>
          </p:cNvGraphicFramePr>
          <p:nvPr/>
        </p:nvGraphicFramePr>
        <p:xfrm>
          <a:off x="7814844" y="263753"/>
          <a:ext cx="3845717" cy="241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A39D139-A678-46AB-8B87-58BF2B0DFD6B}"/>
              </a:ext>
            </a:extLst>
          </p:cNvPr>
          <p:cNvGraphicFramePr>
            <a:graphicFrameLocks/>
          </p:cNvGraphicFramePr>
          <p:nvPr/>
        </p:nvGraphicFramePr>
        <p:xfrm>
          <a:off x="7993062" y="3217017"/>
          <a:ext cx="3333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6116157-09E6-8DF2-5AA5-E5B0E376D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 lIns="91440" tIns="3246120" rIns="91440" b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Rassemblement intra-régional</a:t>
            </a:r>
            <a:br>
              <a:rPr lang="en-US"/>
            </a:br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F7B243A-D1F8-F554-4E22-C680C46ACD00}"/>
              </a:ext>
            </a:extLst>
          </p:cNvPr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23F69A4-FCF1-5D3D-3607-DC5D786B2AB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DED624-BAB9-74DE-A0FC-9903338D1BB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3B0249FB-46D8-48BC-ACE2-D482ECDEB0E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09EB89-0C89-605A-CF69-BB02050281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4463" y="136525"/>
            <a:ext cx="585787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Nos </a:t>
            </a:r>
            <a:r>
              <a:rPr lang="en-US" err="1"/>
              <a:t>produits</a:t>
            </a:r>
            <a:endParaRPr lang="en-US"/>
          </a:p>
        </p:txBody>
      </p:sp>
      <p:sp>
        <p:nvSpPr>
          <p:cNvPr id="127" name="Rectangle 126" descr="&quot;&quot;">
            <a:extLst>
              <a:ext uri="{FF2B5EF4-FFF2-40B4-BE49-F238E27FC236}">
                <a16:creationId xmlns:a16="http://schemas.microsoft.com/office/drawing/2014/main" id="{91A66555-9C59-D1D8-AF04-947547247EB4}"/>
              </a:ext>
            </a:extLst>
          </p:cNvPr>
          <p:cNvSpPr/>
          <p:nvPr/>
        </p:nvSpPr>
        <p:spPr>
          <a:xfrm>
            <a:off x="329672" y="4286250"/>
            <a:ext cx="4320644" cy="11144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6D7DC6D6-5BA6-9381-E4F0-3DD1745DA0CC}"/>
              </a:ext>
            </a:extLst>
          </p:cNvPr>
          <p:cNvSpPr txBox="1">
            <a:spLocks/>
          </p:cNvSpPr>
          <p:nvPr/>
        </p:nvSpPr>
        <p:spPr>
          <a:xfrm>
            <a:off x="5224463" y="2997200"/>
            <a:ext cx="5857875" cy="4318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Nos charges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4F087D-6A38-F93C-E27C-BDD97D9A6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37873"/>
              </p:ext>
            </p:extLst>
          </p:nvPr>
        </p:nvGraphicFramePr>
        <p:xfrm>
          <a:off x="5038725" y="858838"/>
          <a:ext cx="2173288" cy="1092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 aux Activités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7 350 €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3 200€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10 550,00 € 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3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D33393-4A06-E4D8-B135-107986259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20102"/>
              </p:ext>
            </p:extLst>
          </p:nvPr>
        </p:nvGraphicFramePr>
        <p:xfrm>
          <a:off x="5038725" y="3765550"/>
          <a:ext cx="2173288" cy="1630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2 518 €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13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Hébergement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13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Pédagogie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98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Déplacement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6 216 €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11">
                <a:tc>
                  <a:txBody>
                    <a:bodyPr/>
                    <a:lstStyle/>
                    <a:p>
                      <a:pPr algn="l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3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3" marR="9523" marT="9526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9 291,41€ </a:t>
                      </a:r>
                    </a:p>
                  </a:txBody>
                  <a:tcPr marL="9523" marR="9523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8E0EC7-25CB-7140-5D03-C84160C18063}"/>
              </a:ext>
            </a:extLst>
          </p:cNvPr>
          <p:cNvSpPr txBox="1"/>
          <p:nvPr/>
        </p:nvSpPr>
        <p:spPr>
          <a:xfrm>
            <a:off x="217488" y="263525"/>
            <a:ext cx="4333875" cy="646331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noter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6A315A-F986-F654-79FC-6C4FDA885D32}"/>
              </a:ext>
            </a:extLst>
          </p:cNvPr>
          <p:cNvSpPr/>
          <p:nvPr/>
        </p:nvSpPr>
        <p:spPr>
          <a:xfrm>
            <a:off x="1700213" y="5675313"/>
            <a:ext cx="1585912" cy="679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/>
              <a:t>Résultat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+ 1 258,59 €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C3DC76-5704-4D71-5F0E-3686A705D8AD}"/>
              </a:ext>
            </a:extLst>
          </p:cNvPr>
          <p:cNvGraphicFramePr>
            <a:graphicFrameLocks/>
          </p:cNvGraphicFramePr>
          <p:nvPr/>
        </p:nvGraphicFramePr>
        <p:xfrm>
          <a:off x="7814844" y="263753"/>
          <a:ext cx="3845717" cy="241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58672E8-AE63-74F0-F650-68F8F3260B54}"/>
              </a:ext>
            </a:extLst>
          </p:cNvPr>
          <p:cNvGraphicFramePr>
            <a:graphicFrameLocks/>
          </p:cNvGraphicFramePr>
          <p:nvPr/>
        </p:nvGraphicFramePr>
        <p:xfrm>
          <a:off x="7993062" y="3217017"/>
          <a:ext cx="3333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3A2B38-748A-1F04-DB67-51AF7C2D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Notre fonctionnement :</a:t>
            </a:r>
            <a:br>
              <a:rPr lang="en-US"/>
            </a:br>
            <a:r>
              <a:rPr lang="en-US"/>
              <a:t>La permanence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BCAC1D3-C066-A071-3FC4-8ED77131F3C9}"/>
              </a:ext>
            </a:extLst>
          </p:cNvPr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75BCE34-FB3C-4D7B-370D-79B56B5857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A31453-100E-57EC-0DFA-3C3E95AB9D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14F6340D-2A16-4D23-A254-4DE06E16EE1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B26AF7-31C8-13C8-14E8-B2A5534F32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4463" y="136525"/>
            <a:ext cx="585787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Nos </a:t>
            </a:r>
            <a:r>
              <a:rPr lang="en-US" err="1"/>
              <a:t>produits</a:t>
            </a:r>
            <a:endParaRPr lang="en-US"/>
          </a:p>
        </p:txBody>
      </p:sp>
      <p:sp>
        <p:nvSpPr>
          <p:cNvPr id="127" name="Rectangle 126" descr="&quot;&quot;">
            <a:extLst>
              <a:ext uri="{FF2B5EF4-FFF2-40B4-BE49-F238E27FC236}">
                <a16:creationId xmlns:a16="http://schemas.microsoft.com/office/drawing/2014/main" id="{EC5B6298-E57E-554E-5189-BC1E3B8C9724}"/>
              </a:ext>
            </a:extLst>
          </p:cNvPr>
          <p:cNvSpPr/>
          <p:nvPr/>
        </p:nvSpPr>
        <p:spPr>
          <a:xfrm>
            <a:off x="169575" y="4438650"/>
            <a:ext cx="4640838" cy="11144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56BF2F02-2AD7-43E4-F0A7-427323E7C5C4}"/>
              </a:ext>
            </a:extLst>
          </p:cNvPr>
          <p:cNvSpPr txBox="1">
            <a:spLocks/>
          </p:cNvSpPr>
          <p:nvPr/>
        </p:nvSpPr>
        <p:spPr>
          <a:xfrm>
            <a:off x="5224463" y="2997200"/>
            <a:ext cx="5857875" cy="4318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Nos charges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406FB3-B9E0-3C5C-A305-F3A2BBC80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093067"/>
              </p:ext>
            </p:extLst>
          </p:nvPr>
        </p:nvGraphicFramePr>
        <p:xfrm>
          <a:off x="5038725" y="858838"/>
          <a:ext cx="2173288" cy="727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8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Subvention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4889 €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1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4 889,00€ 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1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2C6424-AA67-8975-AA31-A8D8291FDC55}"/>
              </a:ext>
            </a:extLst>
          </p:cNvPr>
          <p:cNvSpPr txBox="1"/>
          <p:nvPr/>
        </p:nvSpPr>
        <p:spPr>
          <a:xfrm>
            <a:off x="217488" y="263525"/>
            <a:ext cx="4333875" cy="20313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noter 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bg1"/>
                </a:solidFill>
                <a:latin typeface="+mn-lt"/>
              </a:rPr>
              <a:t>La permanence se situe à Metz. En 2023, nous avons payé une importante régulation des charges locatives qui n'avaient pas été facturées les années précédentes.</a:t>
            </a:r>
            <a:endParaRPr lang="fr-FR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b-LU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A773DB-FA2C-EC35-FC45-14B83B7AD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66944"/>
              </p:ext>
            </p:extLst>
          </p:nvPr>
        </p:nvGraphicFramePr>
        <p:xfrm>
          <a:off x="5038725" y="4016375"/>
          <a:ext cx="2173288" cy="748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Assurance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578 €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Loyer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4335 €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Charges locatives</a:t>
                      </a: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2419 € 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7 333,04 € </a:t>
                      </a:r>
                    </a:p>
                  </a:txBody>
                  <a:tcPr marL="9523" marR="9523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5F78B60-C7CD-222D-33CC-D0FA428380ED}"/>
              </a:ext>
            </a:extLst>
          </p:cNvPr>
          <p:cNvSpPr/>
          <p:nvPr/>
        </p:nvSpPr>
        <p:spPr>
          <a:xfrm>
            <a:off x="1700213" y="5675313"/>
            <a:ext cx="1585912" cy="679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/>
              <a:t>Résultat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- 2 444,04€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1B72C04-ED45-4018-9C9D-36190B759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476952"/>
              </p:ext>
            </p:extLst>
          </p:nvPr>
        </p:nvGraphicFramePr>
        <p:xfrm>
          <a:off x="7600400" y="263525"/>
          <a:ext cx="4006451" cy="241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63539D-B65E-4853-B042-36748EDAE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035760"/>
              </p:ext>
            </p:extLst>
          </p:nvPr>
        </p:nvGraphicFramePr>
        <p:xfrm>
          <a:off x="7600400" y="2893657"/>
          <a:ext cx="40064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4AD292-D02D-747E-AB5F-E347D777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Notre fonctionnement global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875C8C5-936E-5D7E-6583-3DA8FBE260E0}"/>
              </a:ext>
            </a:extLst>
          </p:cNvPr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0D61692-74AA-323A-4D1C-75B9C87644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3B78398-4ABD-3898-6C93-E7DE7B4EA5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60D434D-D474-45B1-9A07-ABCC906B01A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CF4399-49A8-FE71-FA4B-B78B091344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4463" y="136525"/>
            <a:ext cx="585787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Nos </a:t>
            </a:r>
            <a:r>
              <a:rPr lang="en-US" err="1"/>
              <a:t>produits</a:t>
            </a:r>
            <a:endParaRPr lang="en-US"/>
          </a:p>
        </p:txBody>
      </p:sp>
      <p:sp>
        <p:nvSpPr>
          <p:cNvPr id="127" name="Rectangle 126" descr="&quot;&quot;">
            <a:extLst>
              <a:ext uri="{FF2B5EF4-FFF2-40B4-BE49-F238E27FC236}">
                <a16:creationId xmlns:a16="http://schemas.microsoft.com/office/drawing/2014/main" id="{F1D5F1B8-EEC7-CB41-7DC7-05EBA19CADB9}"/>
              </a:ext>
            </a:extLst>
          </p:cNvPr>
          <p:cNvSpPr/>
          <p:nvPr/>
        </p:nvSpPr>
        <p:spPr>
          <a:xfrm>
            <a:off x="211138" y="4438650"/>
            <a:ext cx="4540778" cy="11144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9B33303-9D25-56EF-1D67-6FA0B3DB900E}"/>
              </a:ext>
            </a:extLst>
          </p:cNvPr>
          <p:cNvSpPr txBox="1">
            <a:spLocks/>
          </p:cNvSpPr>
          <p:nvPr/>
        </p:nvSpPr>
        <p:spPr>
          <a:xfrm>
            <a:off x="5224463" y="2997200"/>
            <a:ext cx="5857875" cy="4318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Nos charges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C8A542-AB77-4547-CA4F-C7211B082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09103"/>
              </p:ext>
            </p:extLst>
          </p:nvPr>
        </p:nvGraphicFramePr>
        <p:xfrm>
          <a:off x="5038725" y="858838"/>
          <a:ext cx="2173288" cy="1543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Cotisations des adhérents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b-L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10 €</a:t>
                      </a:r>
                    </a:p>
                  </a:txBody>
                  <a:tcPr marL="9523" marR="9523" marT="9518" marB="0" anchor="b"/>
                </a:tc>
                <a:extLst>
                  <a:ext uri="{0D108BD9-81ED-4DB2-BD59-A6C34878D82A}">
                    <a16:rowId xmlns:a16="http://schemas.microsoft.com/office/drawing/2014/main" val="269987412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b-L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2 €</a:t>
                      </a:r>
                    </a:p>
                  </a:txBody>
                  <a:tcPr marL="9523" marR="9523" marT="9518" marB="0" anchor="b"/>
                </a:tc>
                <a:extLst>
                  <a:ext uri="{0D108BD9-81ED-4DB2-BD59-A6C34878D82A}">
                    <a16:rowId xmlns:a16="http://schemas.microsoft.com/office/drawing/2014/main" val="993847937"/>
                  </a:ext>
                </a:extLst>
              </a:tr>
              <a:tr h="452611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2 400 €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1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2 412,00€</a:t>
                      </a:r>
                      <a:endParaRPr lang="lb-LU" sz="1100" b="1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3" marR="9523" marT="951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AE6874-AE9B-AB2E-B6D2-9F9EC8D0D061}"/>
              </a:ext>
            </a:extLst>
          </p:cNvPr>
          <p:cNvSpPr txBox="1"/>
          <p:nvPr/>
        </p:nvSpPr>
        <p:spPr>
          <a:xfrm>
            <a:off x="217488" y="263525"/>
            <a:ext cx="4333875" cy="92333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noter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b-LU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FC01483-3E81-0ED7-CA60-C2084DAA1924}"/>
              </a:ext>
            </a:extLst>
          </p:cNvPr>
          <p:cNvGraphicFramePr>
            <a:graphicFrameLocks/>
          </p:cNvGraphicFramePr>
          <p:nvPr/>
        </p:nvGraphicFramePr>
        <p:xfrm>
          <a:off x="7317626" y="3033712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D0FD47C-5C75-3087-B944-908621679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05849"/>
              </p:ext>
            </p:extLst>
          </p:nvPr>
        </p:nvGraphicFramePr>
        <p:xfrm>
          <a:off x="5076825" y="3600450"/>
          <a:ext cx="2135188" cy="2755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2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Assurance</a:t>
                      </a:r>
                    </a:p>
                  </a:txBody>
                  <a:tcPr marL="9526" marR="9526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8 € </a:t>
                      </a:r>
                    </a:p>
                  </a:txBody>
                  <a:tcPr marL="9526" marR="9526" marT="952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Amortissement</a:t>
                      </a:r>
                      <a:endParaRPr lang="lb-LU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70 € </a:t>
                      </a:r>
                    </a:p>
                  </a:txBody>
                  <a:tcPr marL="9526" marR="9526" marT="952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Fourniture diverses</a:t>
                      </a:r>
                    </a:p>
                  </a:txBody>
                  <a:tcPr marL="9526" marR="9526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144 € </a:t>
                      </a:r>
                    </a:p>
                  </a:txBody>
                  <a:tcPr marL="9526" marR="9526" marT="952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Foulard</a:t>
                      </a:r>
                    </a:p>
                  </a:txBody>
                  <a:tcPr marL="9526" marR="9526" marT="9527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lb-L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1 178 € </a:t>
                      </a:r>
                    </a:p>
                  </a:txBody>
                  <a:tcPr marL="9526" marR="9526" marT="95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Assurance</a:t>
                      </a:r>
                    </a:p>
                  </a:txBody>
                  <a:tcPr marL="9526" marR="9526" marT="9527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lb-L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17 € </a:t>
                      </a:r>
                    </a:p>
                  </a:txBody>
                  <a:tcPr marL="9526" marR="9526" marT="952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CB</a:t>
                      </a:r>
                      <a:endParaRPr lang="lb-LU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lb-L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63 € </a:t>
                      </a:r>
                    </a:p>
                  </a:txBody>
                  <a:tcPr marL="9526" marR="9526" marT="952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Cotisation</a:t>
                      </a:r>
                      <a:endParaRPr lang="lb-LU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lb-L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80 € </a:t>
                      </a:r>
                    </a:p>
                  </a:txBody>
                  <a:tcPr marL="9526" marR="9526" marT="952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endParaRPr lang="lb-LU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/>
                </a:tc>
                <a:tc>
                  <a:txBody>
                    <a:bodyPr/>
                    <a:lstStyle/>
                    <a:p>
                      <a:pPr algn="r"/>
                      <a:endParaRPr lang="lb-LU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6" marR="9526" marT="952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211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6" marR="9526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1 562</a:t>
                      </a:r>
                      <a:r>
                        <a:rPr lang="lb-LU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,64 €</a:t>
                      </a:r>
                      <a:endParaRPr lang="lb-LU" sz="1100" b="1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6" marR="9526" marT="952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8D5131-CA8B-A7B8-8BDF-F295C141CF42}"/>
              </a:ext>
            </a:extLst>
          </p:cNvPr>
          <p:cNvSpPr/>
          <p:nvPr/>
        </p:nvSpPr>
        <p:spPr>
          <a:xfrm>
            <a:off x="1700213" y="5675313"/>
            <a:ext cx="1585912" cy="679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/>
              <a:t>Résultat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+ 849,36 €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3ACA32-68F8-4FE0-BD05-93B0AD659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036609"/>
              </p:ext>
            </p:extLst>
          </p:nvPr>
        </p:nvGraphicFramePr>
        <p:xfrm>
          <a:off x="7380135" y="185141"/>
          <a:ext cx="4446982" cy="241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Placeholder 15" descr="A picture containing grass, sky, outdoor, field">
            <a:extLst>
              <a:ext uri="{FF2B5EF4-FFF2-40B4-BE49-F238E27FC236}">
                <a16:creationId xmlns:a16="http://schemas.microsoft.com/office/drawing/2014/main" id="{1A8019E4-73E9-F42B-55AD-305300A2CDD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C640F0-2C0E-B119-7D8A-8A35E1EE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6488"/>
            <a:ext cx="12192000" cy="44910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ET DANS LES STRUCTURES LOCALES</a:t>
            </a:r>
          </a:p>
        </p:txBody>
      </p:sp>
      <p:sp>
        <p:nvSpPr>
          <p:cNvPr id="10" name="Rectangle 9" descr="&quot;&quot;">
            <a:extLst>
              <a:ext uri="{FF2B5EF4-FFF2-40B4-BE49-F238E27FC236}">
                <a16:creationId xmlns:a16="http://schemas.microsoft.com/office/drawing/2014/main" id="{CAF55F9B-56DF-505A-1EFD-F4BA7FC48897}"/>
              </a:ext>
            </a:extLst>
          </p:cNvPr>
          <p:cNvSpPr/>
          <p:nvPr/>
        </p:nvSpPr>
        <p:spPr>
          <a:xfrm>
            <a:off x="0" y="9525"/>
            <a:ext cx="12192000" cy="2366963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 descr="&quot;&quot;">
            <a:extLst>
              <a:ext uri="{FF2B5EF4-FFF2-40B4-BE49-F238E27FC236}">
                <a16:creationId xmlns:a16="http://schemas.microsoft.com/office/drawing/2014/main" id="{61F73FAD-4D5B-3CB2-49B3-8A209970EBA6}"/>
              </a:ext>
            </a:extLst>
          </p:cNvPr>
          <p:cNvSpPr/>
          <p:nvPr/>
        </p:nvSpPr>
        <p:spPr>
          <a:xfrm>
            <a:off x="3259138" y="2200275"/>
            <a:ext cx="5946775" cy="326548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6F2C94-34D1-9F0A-9E38-2B01740702C0}"/>
              </a:ext>
            </a:extLst>
          </p:cNvPr>
          <p:cNvSpPr txBox="1"/>
          <p:nvPr/>
        </p:nvSpPr>
        <p:spPr>
          <a:xfrm>
            <a:off x="1017814" y="5977215"/>
            <a:ext cx="1015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chemeClr val="bg1"/>
                </a:solidFill>
              </a:rPr>
              <a:t>Selon les données financières dont nous disposons à ce jour, sous réserve de modification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3F8DBFA-45FE-8108-C3CF-BDD156DD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3" y="509588"/>
            <a:ext cx="5848350" cy="623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Données</a:t>
            </a:r>
            <a:br>
              <a:rPr lang="en-US"/>
            </a:br>
            <a:r>
              <a:rPr lang="en-US"/>
              <a:t>par structures</a:t>
            </a:r>
          </a:p>
        </p:txBody>
      </p:sp>
      <p:graphicFrame>
        <p:nvGraphicFramePr>
          <p:cNvPr id="31" name="Content Placeholder 30">
            <a:extLst>
              <a:ext uri="{FF2B5EF4-FFF2-40B4-BE49-F238E27FC236}">
                <a16:creationId xmlns:a16="http://schemas.microsoft.com/office/drawing/2014/main" id="{7BC7AB0D-1DCE-1B98-4059-A2FE51693827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72801576"/>
              </p:ext>
            </p:extLst>
          </p:nvPr>
        </p:nvGraphicFramePr>
        <p:xfrm>
          <a:off x="3055938" y="238125"/>
          <a:ext cx="8756650" cy="638388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63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097">
                <a:tc>
                  <a:txBody>
                    <a:bodyPr/>
                    <a:lstStyle/>
                    <a:p>
                      <a:pPr algn="l"/>
                      <a:r>
                        <a:rPr lang="en-US" sz="1800" cap="all" spc="400" baseline="0">
                          <a:solidFill>
                            <a:schemeClr val="accent6"/>
                          </a:solidFill>
                          <a:latin typeface="+mj-lt"/>
                        </a:rPr>
                        <a:t>SLA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b="0" cap="all" spc="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200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Résultat</a:t>
                      </a:r>
                      <a:r>
                        <a:rPr lang="en-US" sz="1400" b="0" cap="all" spc="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 2022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cap="all" spc="200" baseline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Résultat</a:t>
                      </a:r>
                      <a:r>
                        <a:rPr lang="en-US" sz="1400" b="0" kern="1200" cap="all" spc="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2021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b="0" kern="1200" cap="all" spc="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Balnot</a:t>
                      </a:r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​</a:t>
                      </a: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-747,55 €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- 2 359,90 €</a:t>
                      </a: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Chateauvillain</a:t>
                      </a:r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-3 392,71 €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- 762,98 €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Colmar​</a:t>
                      </a: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-277,98 €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+ 1 434,63 €</a:t>
                      </a: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Courcelles-Chaussy</a:t>
                      </a:r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-1 513,92 €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- 500,25 €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1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Freyming-Merlebach</a:t>
                      </a:r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4 508,88 €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8 268,43 €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Golbey</a:t>
                      </a:r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US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- 2 061,29 €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Lessy</a:t>
                      </a:r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10 769,73 €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+ 4 494,27 €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113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Ludothèque</a:t>
                      </a:r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-3 000,00 €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- 5 250,17 €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Metz – Visa pour </a:t>
                      </a:r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l’aventure</a:t>
                      </a:r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-3 920,21 €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+ 5 633,41 €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Mulhouse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1 878,58 €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+ 4 502,82 €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Nancy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7 075,96 €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- 793,97 €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Plappeville</a:t>
                      </a:r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-728,32 €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+ 1 746,95 €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Strasbourg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7 109,78 €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1 518,14 €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Troyes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3 302,94 €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- 2 501,16 €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Vigy</a:t>
                      </a:r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fr-FR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-7 800,00 €</a:t>
                      </a:r>
                    </a:p>
                  </a:txBody>
                  <a:tcPr marL="6350" marR="6350" marT="6350" marB="0" anchor="b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13 490,72 €</a:t>
                      </a: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9816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kern="120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Wackenhubel</a:t>
                      </a:r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US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+ 2171,95 €</a:t>
                      </a:r>
                    </a:p>
                  </a:txBody>
                  <a:tcPr marL="91435" marR="91435" marT="45727" marB="45727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3601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u="none" strike="noStrike" cap="all" spc="200" baseline="0" dirty="0">
                          <a:solidFill>
                            <a:schemeClr val="bg1"/>
                          </a:solidFill>
                          <a:effectLst/>
                        </a:rPr>
                        <a:t>REGION (Non-</a:t>
                      </a:r>
                      <a:r>
                        <a:rPr lang="en-US" sz="1200" b="1" u="none" strike="noStrike" cap="all" spc="200" baseline="0" dirty="0" err="1">
                          <a:solidFill>
                            <a:schemeClr val="bg1"/>
                          </a:solidFill>
                          <a:effectLst/>
                        </a:rPr>
                        <a:t>consolidée</a:t>
                      </a:r>
                      <a:r>
                        <a:rPr lang="en-US" sz="1200" b="1" u="none" strike="noStrike" cap="all" spc="200" baseline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200" b="0" i="0" cap="all" spc="200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5" marR="91435" marT="45727" marB="4572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5" marR="91435" marT="45727" marB="4572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+ 421,03 €</a:t>
                      </a:r>
                    </a:p>
                  </a:txBody>
                  <a:tcPr marL="91435" marR="91435" marT="45727" marB="4572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+ 10 600,98€</a:t>
                      </a:r>
                    </a:p>
                  </a:txBody>
                  <a:tcPr marL="91435" marR="91435" marT="45727" marB="4572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en-US" sz="12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38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cap="all" spc="200" baseline="0" dirty="0">
                          <a:solidFill>
                            <a:schemeClr val="bg1"/>
                          </a:solidFill>
                          <a:effectLst/>
                        </a:rPr>
                        <a:t>REGION (</a:t>
                      </a:r>
                      <a:r>
                        <a:rPr lang="en-US" sz="1200" b="1" u="none" strike="noStrike" cap="all" spc="200" baseline="0" dirty="0" err="1">
                          <a:solidFill>
                            <a:schemeClr val="bg1"/>
                          </a:solidFill>
                          <a:effectLst/>
                        </a:rPr>
                        <a:t>consolidée</a:t>
                      </a:r>
                      <a:r>
                        <a:rPr lang="en-US" sz="1200" b="1" u="none" strike="noStrike" cap="all" spc="200" baseline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200" b="0" i="0" kern="1200" cap="all" spc="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base"/>
                      <a:endParaRPr lang="en-US" sz="1200" b="0" i="0" cap="all" spc="200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5" marR="91435" marT="45727" marB="4572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i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5" marR="91435" marT="45727" marB="4572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13 686,21+ €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5" marR="91435" marT="45727" marB="4572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+ 23 985,95 €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5" marR="91435" marT="45727" marB="4572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en-US" sz="12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38614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lang="en-US" sz="1200" b="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Tronches</a:t>
                      </a:r>
                      <a:endParaRPr lang="en-US" sz="12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endParaRPr lang="en-US" sz="1200" b="0" u="none" strike="noStrike" kern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en-US" sz="1200" b="1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5 115,35 €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+ 41 455,79 €</a:t>
                      </a:r>
                    </a:p>
                  </a:txBody>
                  <a:tcPr marL="91435" marR="91435" marT="45727" marB="45727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endParaRPr lang="lb-LU" sz="1200" b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45727" anchor="b"/>
                </a:tc>
                <a:extLst>
                  <a:ext uri="{0D108BD9-81ED-4DB2-BD59-A6C34878D82A}">
                    <a16:rowId xmlns:a16="http://schemas.microsoft.com/office/drawing/2014/main" val="75738726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9AE06-F529-8F7B-D005-4FD844E943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471025" y="6492875"/>
            <a:ext cx="2743200" cy="365125"/>
          </a:xfrm>
        </p:spPr>
        <p:txBody>
          <a:bodyPr/>
          <a:lstStyle/>
          <a:p>
            <a:pPr>
              <a:defRPr/>
            </a:pPr>
            <a:fld id="{6DF55409-98A7-4B71-BFCC-C4CC1E91CBD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C0DB6647-3E71-8D7F-EA18-77030AB3D983}"/>
              </a:ext>
            </a:extLst>
          </p:cNvPr>
          <p:cNvSpPr txBox="1">
            <a:spLocks/>
          </p:cNvSpPr>
          <p:nvPr/>
        </p:nvSpPr>
        <p:spPr>
          <a:xfrm>
            <a:off x="80963" y="1582738"/>
            <a:ext cx="3714750" cy="625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err="1">
                <a:solidFill>
                  <a:srgbClr val="0070C0"/>
                </a:solidFill>
              </a:rPr>
              <a:t>Résultats</a:t>
            </a:r>
            <a:r>
              <a:rPr lang="en-US" b="1">
                <a:solidFill>
                  <a:srgbClr val="0070C0"/>
                </a:solidFill>
              </a:rPr>
              <a:t> 2022</a:t>
            </a:r>
          </a:p>
        </p:txBody>
      </p:sp>
      <p:pic>
        <p:nvPicPr>
          <p:cNvPr id="38002" name="Picture 5">
            <a:extLst>
              <a:ext uri="{FF2B5EF4-FFF2-40B4-BE49-F238E27FC236}">
                <a16:creationId xmlns:a16="http://schemas.microsoft.com/office/drawing/2014/main" id="{C5D5E28A-8766-DC11-8020-7B1FF346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379663"/>
            <a:ext cx="27813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03" name="TextBox 6">
            <a:extLst>
              <a:ext uri="{FF2B5EF4-FFF2-40B4-BE49-F238E27FC236}">
                <a16:creationId xmlns:a16="http://schemas.microsoft.com/office/drawing/2014/main" id="{CA71271C-4115-DEA5-3344-05AA0FFA3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713" y="7531100"/>
            <a:ext cx="3171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enorite "/>
              </a:defRPr>
            </a:lvl1pPr>
            <a:lvl2pPr marL="742950" indent="-285750">
              <a:defRPr>
                <a:solidFill>
                  <a:schemeClr val="tx1"/>
                </a:solidFill>
                <a:latin typeface="Tenorite "/>
              </a:defRPr>
            </a:lvl2pPr>
            <a:lvl3pPr marL="1143000" indent="-228600">
              <a:defRPr>
                <a:solidFill>
                  <a:schemeClr val="tx1"/>
                </a:solidFill>
                <a:latin typeface="Tenorite "/>
              </a:defRPr>
            </a:lvl3pPr>
            <a:lvl4pPr marL="1600200" indent="-228600">
              <a:defRPr>
                <a:solidFill>
                  <a:schemeClr val="tx1"/>
                </a:solidFill>
                <a:latin typeface="Tenorite "/>
              </a:defRPr>
            </a:lvl4pPr>
            <a:lvl5pPr marL="2057400" indent="-228600">
              <a:defRPr>
                <a:solidFill>
                  <a:schemeClr val="tx1"/>
                </a:solidFill>
                <a:latin typeface="Tenorite 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norite 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norite 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norite 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norite "/>
              </a:defRPr>
            </a:lvl9pPr>
          </a:lstStyle>
          <a:p>
            <a:pPr eaLnBrk="1" hangingPunct="1"/>
            <a:r>
              <a:rPr lang="lb-LU" altLang="lb-LU" sz="900">
                <a:hlinkClick r:id="rId3" tooltip="https://www.flickr.com/photos/144551102@N07/30473356365"/>
              </a:rPr>
              <a:t>This Photo</a:t>
            </a:r>
            <a:r>
              <a:rPr lang="lb-LU" altLang="lb-LU" sz="900"/>
              <a:t> by Unknown Author is licensed under </a:t>
            </a:r>
            <a:r>
              <a:rPr lang="lb-LU" altLang="lb-LU" sz="900">
                <a:hlinkClick r:id="rId4" tooltip="https://creativecommons.org/licenses/by/3.0/"/>
              </a:rPr>
              <a:t>CC BY</a:t>
            </a:r>
            <a:endParaRPr lang="lb-LU" altLang="lb-LU" sz="900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B696D04C-BFD8-C516-26E0-08848E41E2A6}"/>
              </a:ext>
            </a:extLst>
          </p:cNvPr>
          <p:cNvSpPr txBox="1">
            <a:spLocks/>
          </p:cNvSpPr>
          <p:nvPr/>
        </p:nvSpPr>
        <p:spPr>
          <a:xfrm>
            <a:off x="106363" y="1046163"/>
            <a:ext cx="3714750" cy="623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chemeClr val="accent2">
                    <a:lumMod val="60000"/>
                    <a:lumOff val="40000"/>
                  </a:schemeClr>
                </a:solidFill>
              </a:rPr>
              <a:t>---</a:t>
            </a:r>
          </a:p>
        </p:txBody>
      </p:sp>
      <p:sp>
        <p:nvSpPr>
          <p:cNvPr id="38005" name="TextBox 9">
            <a:extLst>
              <a:ext uri="{FF2B5EF4-FFF2-40B4-BE49-F238E27FC236}">
                <a16:creationId xmlns:a16="http://schemas.microsoft.com/office/drawing/2014/main" id="{0B8DA043-C4C5-10C2-3521-BE4EDC409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4465638"/>
            <a:ext cx="2755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enorite "/>
              </a:defRPr>
            </a:lvl1pPr>
            <a:lvl2pPr marL="742950" indent="-285750">
              <a:defRPr>
                <a:solidFill>
                  <a:schemeClr val="tx1"/>
                </a:solidFill>
                <a:latin typeface="Tenorite "/>
              </a:defRPr>
            </a:lvl2pPr>
            <a:lvl3pPr marL="1143000" indent="-228600">
              <a:defRPr>
                <a:solidFill>
                  <a:schemeClr val="tx1"/>
                </a:solidFill>
                <a:latin typeface="Tenorite "/>
              </a:defRPr>
            </a:lvl3pPr>
            <a:lvl4pPr marL="1600200" indent="-228600">
              <a:defRPr>
                <a:solidFill>
                  <a:schemeClr val="tx1"/>
                </a:solidFill>
                <a:latin typeface="Tenorite "/>
              </a:defRPr>
            </a:lvl4pPr>
            <a:lvl5pPr marL="2057400" indent="-228600">
              <a:defRPr>
                <a:solidFill>
                  <a:schemeClr val="tx1"/>
                </a:solidFill>
                <a:latin typeface="Tenorite 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norite 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norite 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norite 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norite "/>
              </a:defRPr>
            </a:lvl9pPr>
          </a:lstStyle>
          <a:p>
            <a:pPr eaLnBrk="1" hangingPunct="1"/>
            <a:r>
              <a:rPr lang="lb-LU" altLang="lb-LU" sz="1100" i="1" dirty="0"/>
              <a:t>Informations à date du 01/03/2022, données prévisionnelles suceptibles d’être modifiées</a:t>
            </a:r>
          </a:p>
          <a:p>
            <a:pPr eaLnBrk="1" hangingPunct="1"/>
            <a:r>
              <a:rPr lang="lb-LU" altLang="lb-LU" sz="1100" i="1" dirty="0"/>
              <a:t>ND : Non disponible à ce jour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AF6221-3754-4D05-8703-693B51F7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3" y="509588"/>
            <a:ext cx="5848350" cy="623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Données</a:t>
            </a:r>
            <a:br>
              <a:rPr lang="en-US"/>
            </a:br>
            <a:r>
              <a:rPr lang="en-US"/>
              <a:t>par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74272-F7F8-3F47-0F84-B628702E9D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38516A1-3564-4E1C-8CC5-EB00C0305AF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66949068-7D34-D7F8-2E74-BE3DDE0527C7}"/>
              </a:ext>
            </a:extLst>
          </p:cNvPr>
          <p:cNvSpPr txBox="1">
            <a:spLocks/>
          </p:cNvSpPr>
          <p:nvPr/>
        </p:nvSpPr>
        <p:spPr>
          <a:xfrm>
            <a:off x="80963" y="1582738"/>
            <a:ext cx="3714750" cy="625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rgbClr val="0070C0"/>
                </a:solidFill>
              </a:rPr>
              <a:t>ETAT DE LA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rgbClr val="0070C0"/>
                </a:solidFill>
              </a:rPr>
              <a:t>TRESORERIE</a:t>
            </a: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0214056F-BB78-FBA6-07E5-1CE70CA626F8}"/>
              </a:ext>
            </a:extLst>
          </p:cNvPr>
          <p:cNvSpPr txBox="1">
            <a:spLocks/>
          </p:cNvSpPr>
          <p:nvPr/>
        </p:nvSpPr>
        <p:spPr>
          <a:xfrm>
            <a:off x="106363" y="1046163"/>
            <a:ext cx="3714750" cy="623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chemeClr val="accent2">
                    <a:lumMod val="60000"/>
                    <a:lumOff val="40000"/>
                  </a:schemeClr>
                </a:solidFill>
              </a:rPr>
              <a:t>---</a:t>
            </a:r>
          </a:p>
        </p:txBody>
      </p:sp>
      <p:pic>
        <p:nvPicPr>
          <p:cNvPr id="39006" name="Picture 14">
            <a:extLst>
              <a:ext uri="{FF2B5EF4-FFF2-40B4-BE49-F238E27FC236}">
                <a16:creationId xmlns:a16="http://schemas.microsoft.com/office/drawing/2014/main" id="{ED4936EF-D7C6-40A5-9206-F1747987E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781300"/>
            <a:ext cx="28257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944AB5-BB5B-6367-1DBB-2DC2EFBBDAC0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892777247"/>
              </p:ext>
            </p:extLst>
          </p:nvPr>
        </p:nvGraphicFramePr>
        <p:xfrm>
          <a:off x="3560312" y="136525"/>
          <a:ext cx="6783838" cy="65849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3000">
                  <a:extLst>
                    <a:ext uri="{9D8B030D-6E8A-4147-A177-3AD203B41FA5}">
                      <a16:colId xmlns:a16="http://schemas.microsoft.com/office/drawing/2014/main" val="672324412"/>
                    </a:ext>
                  </a:extLst>
                </a:gridCol>
                <a:gridCol w="2123000">
                  <a:extLst>
                    <a:ext uri="{9D8B030D-6E8A-4147-A177-3AD203B41FA5}">
                      <a16:colId xmlns:a16="http://schemas.microsoft.com/office/drawing/2014/main" val="201441164"/>
                    </a:ext>
                  </a:extLst>
                </a:gridCol>
                <a:gridCol w="2537838">
                  <a:extLst>
                    <a:ext uri="{9D8B030D-6E8A-4147-A177-3AD203B41FA5}">
                      <a16:colId xmlns:a16="http://schemas.microsoft.com/office/drawing/2014/main" val="3079192926"/>
                    </a:ext>
                  </a:extLst>
                </a:gridCol>
              </a:tblGrid>
              <a:tr h="33823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600" u="none" strike="noStrike" dirty="0">
                          <a:effectLst/>
                        </a:rPr>
                        <a:t>SLA</a:t>
                      </a:r>
                      <a:endParaRPr lang="lb-LU" sz="1600" b="1" i="0" u="none" strike="noStrike" dirty="0">
                        <a:solidFill>
                          <a:srgbClr val="CFDCA5"/>
                        </a:solidFill>
                        <a:effectLst/>
                        <a:latin typeface="Tenorite Bold" panose="000008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b-LU" sz="1500" u="none" strike="noStrike">
                          <a:effectLst/>
                        </a:rPr>
                        <a:t> </a:t>
                      </a:r>
                      <a:endParaRPr lang="lb-LU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600" u="none" strike="noStrike" dirty="0">
                          <a:effectLst/>
                        </a:rPr>
                        <a:t>Trésorerie au 31/12/2022</a:t>
                      </a:r>
                      <a:endParaRPr lang="lb-LU" sz="1600" b="1" i="0" u="none" strike="noStrike" dirty="0">
                        <a:solidFill>
                          <a:srgbClr val="4D6810"/>
                        </a:solidFill>
                        <a:effectLst/>
                        <a:latin typeface="Tenorite Bold" panose="00000800000000000000" pitchFamily="2" charset="0"/>
                      </a:endParaRPr>
                    </a:p>
                  </a:txBody>
                  <a:tcPr marL="8101" marR="72905" marT="8101" marB="0" anchor="ctr"/>
                </a:tc>
                <a:extLst>
                  <a:ext uri="{0D108BD9-81ED-4DB2-BD59-A6C34878D82A}">
                    <a16:rowId xmlns:a16="http://schemas.microsoft.com/office/drawing/2014/main" val="2102064901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Balnot ​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6 744,51 €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1012688317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Chateauvillain​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1 457,52 €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3924318171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Colmar​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1 594,41 €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4272962376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Courcelles-Chaussy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953,05 €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2167869726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Freyming-Merlebach​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37 245,74 €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3811321267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Golbey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1 640,52 €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3780962531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Lessy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22 093,92 €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2514092370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Ludothèque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37 081,50 €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375434342"/>
                  </a:ext>
                </a:extLst>
              </a:tr>
              <a:tr h="443929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Metz – Visa pour l’aventure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000" u="none" strike="noStrike">
                          <a:effectLst/>
                        </a:rPr>
                        <a:t>2 comptes</a:t>
                      </a:r>
                      <a:endParaRPr lang="lb-LU" sz="10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12 615,02 €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3866844082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Mulhouse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8 342,69 €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1495316124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Nancy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9 558,02 €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3083337171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Plappeville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6 952,68 €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2503498468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Strasbourg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8 595,76 €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2142557651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Troyes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9 971,82 €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4045059863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Vigy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22 907,05 €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763721961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>
                          <a:effectLst/>
                        </a:rPr>
                        <a:t>Wackenhubel</a:t>
                      </a:r>
                      <a:endParaRPr lang="lb-LU" sz="1200" b="0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b-L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5 307,41 €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30775309"/>
                  </a:ext>
                </a:extLst>
              </a:tr>
              <a:tr h="221964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b="1" u="none" strike="noStrike" dirty="0">
                          <a:effectLst/>
                        </a:rPr>
                        <a:t>REGION (Non-consolidée)</a:t>
                      </a:r>
                      <a:endParaRPr lang="lb-LU" sz="1200" b="1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000" b="1" u="none" strike="noStrike">
                          <a:effectLst/>
                        </a:rPr>
                        <a:t>2 comptes</a:t>
                      </a:r>
                      <a:endParaRPr lang="lb-LU" sz="1000" b="1" i="0" u="none" strike="noStrike">
                        <a:solidFill>
                          <a:srgbClr val="4D6810"/>
                        </a:solidFill>
                        <a:effectLst/>
                        <a:latin typeface="Tenorite Bold" panose="00000800000000000000" pitchFamily="2" charset="0"/>
                      </a:endParaRPr>
                    </a:p>
                  </a:txBody>
                  <a:tcPr marL="72905" marR="8101" marT="810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b="1" u="none" strike="noStrike">
                          <a:effectLst/>
                        </a:rPr>
                        <a:t>15 315,74 €</a:t>
                      </a:r>
                      <a:endParaRPr lang="lb-LU" sz="1200" b="1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9255"/>
                  </a:ext>
                </a:extLst>
              </a:tr>
              <a:tr h="33823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b="1" u="none" strike="noStrike">
                          <a:effectLst/>
                        </a:rPr>
                        <a:t>REGION (consolidée)</a:t>
                      </a:r>
                      <a:endParaRPr lang="lb-LU" sz="1200" b="1" i="0" u="none" strike="noStrike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b-LU" sz="1500" b="1" u="none" strike="noStrike" dirty="0">
                          <a:effectLst/>
                        </a:rPr>
                        <a:t> </a:t>
                      </a:r>
                      <a:endParaRPr lang="lb-L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b="1" u="none" strike="noStrike" dirty="0">
                          <a:effectLst/>
                        </a:rPr>
                        <a:t>208 377,36 €</a:t>
                      </a:r>
                      <a:endParaRPr lang="lb-LU" sz="1200" b="1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557252"/>
                  </a:ext>
                </a:extLst>
              </a:tr>
              <a:tr h="327662">
                <a:tc>
                  <a:txBody>
                    <a:bodyPr/>
                    <a:lstStyle/>
                    <a:p>
                      <a:pPr algn="l" rtl="0" fontAlgn="ctr"/>
                      <a:r>
                        <a:rPr lang="lb-LU" sz="1200" u="none" strike="noStrike" dirty="0">
                          <a:effectLst/>
                        </a:rPr>
                        <a:t>Les Tronches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b-LU" sz="1500" u="none" strike="noStrike" dirty="0">
                          <a:effectLst/>
                        </a:rPr>
                        <a:t> </a:t>
                      </a:r>
                      <a:endParaRPr lang="lb-L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905" marR="8101" marT="810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lb-LU" sz="1200" u="none" strike="noStrike" dirty="0">
                          <a:effectLst/>
                        </a:rPr>
                        <a:t>110 568,84 €</a:t>
                      </a:r>
                      <a:endParaRPr lang="lb-LU" sz="1200" b="0" i="0" u="none" strike="noStrike" dirty="0">
                        <a:solidFill>
                          <a:srgbClr val="4D6810"/>
                        </a:solidFill>
                        <a:effectLst/>
                        <a:latin typeface="Tenorite" panose="00000500000000000000" pitchFamily="2" charset="0"/>
                      </a:endParaRPr>
                    </a:p>
                  </a:txBody>
                  <a:tcPr marL="8101" marR="8101" marT="8101" marB="0" anchor="ctr"/>
                </a:tc>
                <a:extLst>
                  <a:ext uri="{0D108BD9-81ED-4DB2-BD59-A6C34878D82A}">
                    <a16:rowId xmlns:a16="http://schemas.microsoft.com/office/drawing/2014/main" val="2753237436"/>
                  </a:ext>
                </a:extLst>
              </a:tr>
            </a:tbl>
          </a:graphicData>
        </a:graphic>
      </p:graphicFrame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Placeholder 59" descr="A picture containing grass sprouting">
            <a:extLst>
              <a:ext uri="{FF2B5EF4-FFF2-40B4-BE49-F238E27FC236}">
                <a16:creationId xmlns:a16="http://schemas.microsoft.com/office/drawing/2014/main" id="{37425141-4157-87A9-20D1-EBFD4ABB6A6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0"/>
            <a:ext cx="7354887" cy="286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B92E3-3228-198B-1DEA-C4DBF87CA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415" y="2287169"/>
            <a:ext cx="4548928" cy="4299822"/>
          </a:xfrm>
        </p:spPr>
        <p:txBody>
          <a:bodyPr lIns="91440" tIns="45720" rIns="91440" bIns="45720" anchor="t"/>
          <a:lstStyle/>
          <a:p>
            <a:pPr algn="just" fontAlgn="auto">
              <a:spcAft>
                <a:spcPts val="0"/>
              </a:spcAft>
              <a:defRPr/>
            </a:pPr>
            <a:r>
              <a:rPr lang="lb-LU"/>
              <a:t>La région se concentre, financièrement comme </a:t>
            </a:r>
            <a:r>
              <a:rPr lang="lb-LU" err="1"/>
              <a:t>dans</a:t>
            </a:r>
            <a:r>
              <a:rPr lang="lb-LU"/>
              <a:t> </a:t>
            </a:r>
            <a:r>
              <a:rPr lang="lb-LU" err="1"/>
              <a:t>son</a:t>
            </a:r>
            <a:r>
              <a:rPr lang="lb-LU"/>
              <a:t> </a:t>
            </a:r>
            <a:r>
              <a:rPr lang="lb-LU" err="1"/>
              <a:t>activité</a:t>
            </a:r>
            <a:r>
              <a:rPr lang="lb-LU"/>
              <a:t> sur </a:t>
            </a:r>
            <a:r>
              <a:rPr lang="lb-LU" err="1"/>
              <a:t>le</a:t>
            </a:r>
            <a:r>
              <a:rPr lang="lb-LU"/>
              <a:t> </a:t>
            </a:r>
            <a:r>
              <a:rPr lang="lb-LU" err="1"/>
              <a:t>soutien</a:t>
            </a:r>
            <a:r>
              <a:rPr lang="lb-LU"/>
              <a:t> des </a:t>
            </a:r>
            <a:r>
              <a:rPr lang="lb-LU" err="1"/>
              <a:t>structures</a:t>
            </a:r>
            <a:r>
              <a:rPr lang="lb-LU"/>
              <a:t> </a:t>
            </a:r>
            <a:r>
              <a:rPr lang="lb-LU" err="1"/>
              <a:t>locales</a:t>
            </a:r>
            <a:r>
              <a:rPr lang="lb-LU"/>
              <a:t> et </a:t>
            </a:r>
            <a:r>
              <a:rPr lang="lb-LU" err="1"/>
              <a:t>dans</a:t>
            </a:r>
            <a:r>
              <a:rPr lang="lb-LU"/>
              <a:t> </a:t>
            </a:r>
            <a:r>
              <a:rPr lang="lb-LU" err="1"/>
              <a:t>son</a:t>
            </a:r>
            <a:r>
              <a:rPr lang="lb-LU"/>
              <a:t> </a:t>
            </a:r>
            <a:r>
              <a:rPr lang="lb-LU" err="1"/>
              <a:t>fonctionnement</a:t>
            </a:r>
            <a:endParaRPr lang="lb-LU"/>
          </a:p>
          <a:p>
            <a:pPr algn="just">
              <a:spcAft>
                <a:spcPts val="0"/>
              </a:spcAft>
              <a:defRPr/>
            </a:pPr>
            <a:r>
              <a:rPr lang="lb-LU" err="1"/>
              <a:t>Le</a:t>
            </a:r>
            <a:r>
              <a:rPr lang="lb-LU"/>
              <a:t> </a:t>
            </a:r>
            <a:r>
              <a:rPr lang="lb-LU" err="1"/>
              <a:t>fonctionnement</a:t>
            </a:r>
            <a:r>
              <a:rPr lang="lb-LU"/>
              <a:t> de </a:t>
            </a:r>
            <a:r>
              <a:rPr lang="lb-LU" err="1"/>
              <a:t>l'ER</a:t>
            </a:r>
            <a:r>
              <a:rPr lang="lb-LU"/>
              <a:t> </a:t>
            </a:r>
            <a:r>
              <a:rPr lang="lb-LU" err="1"/>
              <a:t>est</a:t>
            </a:r>
            <a:r>
              <a:rPr lang="lb-LU"/>
              <a:t> </a:t>
            </a:r>
            <a:r>
              <a:rPr lang="lb-LU" err="1"/>
              <a:t>financièrement</a:t>
            </a:r>
            <a:r>
              <a:rPr lang="lb-LU"/>
              <a:t> </a:t>
            </a:r>
            <a:r>
              <a:rPr lang="lb-LU" err="1"/>
              <a:t>réduit</a:t>
            </a:r>
            <a:r>
              <a:rPr lang="lb-LU"/>
              <a:t> au </a:t>
            </a:r>
            <a:r>
              <a:rPr lang="lb-LU" err="1"/>
              <a:t>minimum</a:t>
            </a:r>
            <a:r>
              <a:rPr lang="lb-LU"/>
              <a:t> </a:t>
            </a:r>
            <a:r>
              <a:rPr lang="lb-LU" err="1"/>
              <a:t>mais</a:t>
            </a:r>
            <a:r>
              <a:rPr lang="lb-LU"/>
              <a:t> </a:t>
            </a:r>
            <a:r>
              <a:rPr lang="lb-LU" err="1"/>
              <a:t>cette</a:t>
            </a:r>
            <a:r>
              <a:rPr lang="lb-LU"/>
              <a:t> </a:t>
            </a:r>
            <a:r>
              <a:rPr lang="lb-LU" err="1"/>
              <a:t>année</a:t>
            </a:r>
            <a:r>
              <a:rPr lang="lb-LU"/>
              <a:t> un </a:t>
            </a:r>
            <a:r>
              <a:rPr lang="lb-LU" err="1"/>
              <a:t>important</a:t>
            </a:r>
            <a:r>
              <a:rPr lang="lb-LU"/>
              <a:t> </a:t>
            </a:r>
            <a:r>
              <a:rPr lang="lb-LU" err="1"/>
              <a:t>redressement</a:t>
            </a:r>
            <a:r>
              <a:rPr lang="lb-LU"/>
              <a:t> de </a:t>
            </a:r>
            <a:r>
              <a:rPr lang="lb-LU" err="1"/>
              <a:t>nos</a:t>
            </a:r>
            <a:r>
              <a:rPr lang="lb-LU"/>
              <a:t> </a:t>
            </a:r>
            <a:r>
              <a:rPr lang="lb-LU" err="1"/>
              <a:t>charges</a:t>
            </a:r>
            <a:r>
              <a:rPr lang="lb-LU"/>
              <a:t> </a:t>
            </a:r>
            <a:r>
              <a:rPr lang="lb-LU" err="1"/>
              <a:t>locatives</a:t>
            </a:r>
            <a:r>
              <a:rPr lang="lb-LU"/>
              <a:t> </a:t>
            </a:r>
            <a:r>
              <a:rPr lang="lb-LU" err="1"/>
              <a:t>est</a:t>
            </a:r>
            <a:r>
              <a:rPr lang="lb-LU"/>
              <a:t> à </a:t>
            </a:r>
            <a:r>
              <a:rPr lang="lb-LU" err="1"/>
              <a:t>noter</a:t>
            </a:r>
            <a:r>
              <a:rPr lang="lb-LU"/>
              <a:t> et </a:t>
            </a:r>
            <a:r>
              <a:rPr lang="lb-LU" err="1"/>
              <a:t>impacte</a:t>
            </a:r>
            <a:r>
              <a:rPr lang="lb-LU"/>
              <a:t> </a:t>
            </a:r>
            <a:r>
              <a:rPr lang="lb-LU" err="1"/>
              <a:t>notre</a:t>
            </a:r>
            <a:r>
              <a:rPr lang="lb-LU"/>
              <a:t> </a:t>
            </a:r>
            <a:r>
              <a:rPr lang="lb-LU" err="1"/>
              <a:t>résultat</a:t>
            </a:r>
            <a:r>
              <a:rPr lang="lb-LU"/>
              <a:t>.</a:t>
            </a:r>
          </a:p>
          <a:p>
            <a:pPr algn="just">
              <a:spcAft>
                <a:spcPts val="0"/>
              </a:spcAft>
              <a:defRPr/>
            </a:pPr>
            <a:endParaRPr lang="lb-LU"/>
          </a:p>
          <a:p>
            <a:pPr algn="just">
              <a:spcAft>
                <a:spcPts val="0"/>
              </a:spcAft>
              <a:defRPr/>
            </a:pPr>
            <a:r>
              <a:rPr lang="lb-LU" err="1"/>
              <a:t>Le</a:t>
            </a:r>
            <a:r>
              <a:rPr lang="lb-LU"/>
              <a:t> </a:t>
            </a:r>
            <a:r>
              <a:rPr lang="lb-LU" err="1"/>
              <a:t>fonctionnement</a:t>
            </a:r>
            <a:r>
              <a:rPr lang="lb-LU"/>
              <a:t> et la </a:t>
            </a:r>
            <a:r>
              <a:rPr lang="lb-LU" err="1"/>
              <a:t>vie</a:t>
            </a:r>
            <a:r>
              <a:rPr lang="lb-LU"/>
              <a:t> </a:t>
            </a:r>
            <a:r>
              <a:rPr lang="lb-LU" err="1"/>
              <a:t>institutionnelle</a:t>
            </a:r>
            <a:r>
              <a:rPr lang="lb-LU"/>
              <a:t> </a:t>
            </a:r>
            <a:r>
              <a:rPr lang="lb-LU" err="1"/>
              <a:t>ont</a:t>
            </a:r>
            <a:r>
              <a:rPr lang="lb-LU"/>
              <a:t> </a:t>
            </a:r>
            <a:r>
              <a:rPr lang="lb-LU" err="1"/>
              <a:t>pu</a:t>
            </a:r>
            <a:r>
              <a:rPr lang="lb-LU"/>
              <a:t> </a:t>
            </a:r>
            <a:r>
              <a:rPr lang="lb-LU" err="1"/>
              <a:t>être</a:t>
            </a:r>
            <a:r>
              <a:rPr lang="lb-LU"/>
              <a:t> </a:t>
            </a:r>
            <a:r>
              <a:rPr lang="lb-LU" err="1"/>
              <a:t>financés</a:t>
            </a:r>
            <a:r>
              <a:rPr lang="lb-LU"/>
              <a:t> </a:t>
            </a:r>
            <a:r>
              <a:rPr lang="lb-LU" err="1"/>
              <a:t>presque</a:t>
            </a:r>
            <a:r>
              <a:rPr lang="lb-LU"/>
              <a:t> </a:t>
            </a:r>
            <a:r>
              <a:rPr lang="lb-LU" err="1"/>
              <a:t>exactement</a:t>
            </a:r>
            <a:r>
              <a:rPr lang="lb-LU"/>
              <a:t> par </a:t>
            </a:r>
            <a:r>
              <a:rPr lang="lb-LU" err="1"/>
              <a:t>les</a:t>
            </a:r>
            <a:r>
              <a:rPr lang="lb-LU"/>
              <a:t> </a:t>
            </a:r>
            <a:r>
              <a:rPr lang="lb-LU" err="1"/>
              <a:t>formations</a:t>
            </a:r>
            <a:r>
              <a:rPr lang="lb-LU"/>
              <a:t> et </a:t>
            </a:r>
            <a:r>
              <a:rPr lang="lb-LU" err="1"/>
              <a:t>les</a:t>
            </a:r>
            <a:r>
              <a:rPr lang="lb-LU"/>
              <a:t> </a:t>
            </a:r>
            <a:r>
              <a:rPr lang="lb-LU" err="1"/>
              <a:t>subventions</a:t>
            </a:r>
            <a:r>
              <a:rPr lang="lb-LU"/>
              <a:t> </a:t>
            </a:r>
            <a:r>
              <a:rPr lang="lb-LU" err="1"/>
              <a:t>pédagogiques</a:t>
            </a:r>
            <a:r>
              <a:rPr lang="lb-LU"/>
              <a:t>.</a:t>
            </a:r>
          </a:p>
          <a:p>
            <a:pPr algn="just">
              <a:spcAft>
                <a:spcPts val="0"/>
              </a:spcAft>
              <a:defRPr/>
            </a:pPr>
            <a:endParaRPr lang="lb-LU"/>
          </a:p>
          <a:p>
            <a:pPr algn="just" fontAlgn="auto">
              <a:spcAft>
                <a:spcPts val="0"/>
              </a:spcAft>
              <a:defRPr/>
            </a:pPr>
            <a:r>
              <a:rPr lang="lb-LU"/>
              <a:t>Financièrement, de nombreux mouvements dûs à la mutualisation des </a:t>
            </a:r>
            <a:r>
              <a:rPr lang="lb-LU" err="1"/>
              <a:t>resssources</a:t>
            </a:r>
            <a:r>
              <a:rPr lang="lb-LU"/>
              <a:t> </a:t>
            </a:r>
            <a:r>
              <a:rPr lang="lb-LU" err="1"/>
              <a:t>mobilisées</a:t>
            </a:r>
            <a:r>
              <a:rPr lang="lb-LU"/>
              <a:t> (</a:t>
            </a:r>
            <a:r>
              <a:rPr lang="lb-LU" err="1"/>
              <a:t>subventions</a:t>
            </a:r>
            <a:r>
              <a:rPr lang="lb-LU"/>
              <a:t>). 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87C66BFE-1AB9-05CC-62B4-D00C83F6235C}"/>
              </a:ext>
            </a:extLst>
          </p:cNvPr>
          <p:cNvSpPr>
            <a:spLocks noGrp="1"/>
          </p:cNvSpPr>
          <p:nvPr>
            <p:ph type="dt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5D03DD31-9428-3D8C-D800-9D8D399B9C8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3F462F99-4B66-B0B2-4CF1-76C2ECD404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46D6DEC-634E-4126-AE30-CB8137CF431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6" name="Rectangle 55" descr="&quot;&quot;">
            <a:extLst>
              <a:ext uri="{FF2B5EF4-FFF2-40B4-BE49-F238E27FC236}">
                <a16:creationId xmlns:a16="http://schemas.microsoft.com/office/drawing/2014/main" id="{6706EE4E-4808-7840-691D-E392E8B9398E}"/>
              </a:ext>
            </a:extLst>
          </p:cNvPr>
          <p:cNvSpPr/>
          <p:nvPr/>
        </p:nvSpPr>
        <p:spPr>
          <a:xfrm>
            <a:off x="0" y="0"/>
            <a:ext cx="6096000" cy="2139950"/>
          </a:xfrm>
          <a:prstGeom prst="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87FE3FB-D96C-C197-ACF7-08373631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6800"/>
            <a:ext cx="4144963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</a:rPr>
              <a:t>NOTRE ANALYSE, </a:t>
            </a:r>
            <a:r>
              <a:rPr lang="en-US" err="1">
                <a:solidFill>
                  <a:schemeClr val="bg1"/>
                </a:solidFill>
              </a:rPr>
              <a:t>notre</a:t>
            </a:r>
            <a:r>
              <a:rPr lang="en-US">
                <a:solidFill>
                  <a:schemeClr val="bg1"/>
                </a:solidFill>
              </a:rPr>
              <a:t> ambition </a:t>
            </a:r>
            <a:r>
              <a:rPr lang="en-US" err="1">
                <a:solidFill>
                  <a:schemeClr val="bg1"/>
                </a:solidFill>
              </a:rPr>
              <a:t>régionale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58F51D-67E7-8098-CC29-FE8234B5560F}"/>
              </a:ext>
            </a:extLst>
          </p:cNvPr>
          <p:cNvSpPr txBox="1">
            <a:spLocks/>
          </p:cNvSpPr>
          <p:nvPr/>
        </p:nvSpPr>
        <p:spPr>
          <a:xfrm>
            <a:off x="5129072" y="3081826"/>
            <a:ext cx="6802270" cy="29499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lb-LU" err="1"/>
              <a:t>Lors</a:t>
            </a:r>
            <a:r>
              <a:rPr lang="lb-LU"/>
              <a:t> de </a:t>
            </a:r>
            <a:r>
              <a:rPr lang="lb-LU" err="1"/>
              <a:t>l'AG</a:t>
            </a:r>
            <a:r>
              <a:rPr lang="lb-LU"/>
              <a:t> 2023, </a:t>
            </a:r>
            <a:r>
              <a:rPr lang="lb-LU" err="1"/>
              <a:t>il</a:t>
            </a:r>
            <a:r>
              <a:rPr lang="lb-LU"/>
              <a:t> a </a:t>
            </a:r>
            <a:r>
              <a:rPr lang="lb-LU" err="1"/>
              <a:t>été</a:t>
            </a:r>
            <a:r>
              <a:rPr lang="lb-LU"/>
              <a:t> </a:t>
            </a:r>
            <a:r>
              <a:rPr lang="lb-LU" err="1"/>
              <a:t>décidé</a:t>
            </a:r>
            <a:r>
              <a:rPr lang="lb-LU"/>
              <a:t> de </a:t>
            </a:r>
            <a:r>
              <a:rPr lang="lb-LU" err="1"/>
              <a:t>répartir</a:t>
            </a:r>
            <a:r>
              <a:rPr lang="lb-LU"/>
              <a:t> </a:t>
            </a:r>
            <a:r>
              <a:rPr lang="lb-LU" err="1"/>
              <a:t>une</a:t>
            </a:r>
            <a:r>
              <a:rPr lang="lb-LU"/>
              <a:t> </a:t>
            </a:r>
            <a:r>
              <a:rPr lang="lb-LU" err="1"/>
              <a:t>quote</a:t>
            </a:r>
            <a:r>
              <a:rPr lang="lb-LU"/>
              <a:t> </a:t>
            </a:r>
            <a:r>
              <a:rPr lang="lb-LU" err="1"/>
              <a:t>part</a:t>
            </a:r>
            <a:r>
              <a:rPr lang="lb-LU"/>
              <a:t> de la </a:t>
            </a:r>
            <a:r>
              <a:rPr lang="lb-LU" err="1"/>
              <a:t>masse</a:t>
            </a:r>
            <a:r>
              <a:rPr lang="lb-LU"/>
              <a:t> </a:t>
            </a:r>
            <a:r>
              <a:rPr lang="lb-LU" err="1"/>
              <a:t>salariale</a:t>
            </a:r>
            <a:r>
              <a:rPr lang="lb-LU"/>
              <a:t> des </a:t>
            </a:r>
            <a:r>
              <a:rPr lang="lb-LU" err="1"/>
              <a:t>animateurs</a:t>
            </a:r>
            <a:r>
              <a:rPr lang="lb-LU"/>
              <a:t> </a:t>
            </a:r>
            <a:r>
              <a:rPr lang="lb-LU" err="1"/>
              <a:t>développements</a:t>
            </a:r>
            <a:r>
              <a:rPr lang="lb-LU"/>
              <a:t> </a:t>
            </a:r>
            <a:r>
              <a:rPr lang="lb-LU" err="1"/>
              <a:t>nationaux</a:t>
            </a:r>
            <a:r>
              <a:rPr lang="lb-LU"/>
              <a:t> </a:t>
            </a:r>
            <a:r>
              <a:rPr lang="lb-LU" err="1"/>
              <a:t>entre</a:t>
            </a:r>
            <a:r>
              <a:rPr lang="lb-LU"/>
              <a:t> </a:t>
            </a:r>
            <a:r>
              <a:rPr lang="lb-LU" err="1"/>
              <a:t>les</a:t>
            </a:r>
            <a:r>
              <a:rPr lang="lb-LU"/>
              <a:t> </a:t>
            </a:r>
            <a:r>
              <a:rPr lang="lb-LU" err="1"/>
              <a:t>régions</a:t>
            </a:r>
            <a:r>
              <a:rPr lang="lb-LU"/>
              <a:t>. </a:t>
            </a:r>
            <a:r>
              <a:rPr lang="lb-LU" err="1"/>
              <a:t>Cette</a:t>
            </a:r>
            <a:r>
              <a:rPr lang="lb-LU"/>
              <a:t> </a:t>
            </a:r>
            <a:r>
              <a:rPr lang="lb-LU" err="1"/>
              <a:t>quote-part</a:t>
            </a:r>
            <a:r>
              <a:rPr lang="lb-LU"/>
              <a:t>, </a:t>
            </a:r>
            <a:r>
              <a:rPr lang="lb-LU" err="1"/>
              <a:t>calculée</a:t>
            </a:r>
            <a:r>
              <a:rPr lang="lb-LU"/>
              <a:t> au </a:t>
            </a:r>
            <a:r>
              <a:rPr lang="lb-LU" err="1"/>
              <a:t>prorata</a:t>
            </a:r>
            <a:r>
              <a:rPr lang="lb-LU"/>
              <a:t> des </a:t>
            </a:r>
            <a:r>
              <a:rPr lang="lb-LU" err="1"/>
              <a:t>adhérents</a:t>
            </a:r>
            <a:r>
              <a:rPr lang="lb-LU"/>
              <a:t>, </a:t>
            </a:r>
            <a:r>
              <a:rPr lang="lb-LU" err="1"/>
              <a:t>est</a:t>
            </a:r>
            <a:r>
              <a:rPr lang="lb-LU"/>
              <a:t> de 9 000 € </a:t>
            </a:r>
            <a:r>
              <a:rPr lang="lb-LU" err="1"/>
              <a:t>pour</a:t>
            </a:r>
            <a:r>
              <a:rPr lang="lb-LU"/>
              <a:t> </a:t>
            </a:r>
            <a:r>
              <a:rPr lang="lb-LU" err="1"/>
              <a:t>le</a:t>
            </a:r>
            <a:r>
              <a:rPr lang="lb-LU"/>
              <a:t> Grand Est.</a:t>
            </a:r>
          </a:p>
          <a:p>
            <a:pPr>
              <a:spcAft>
                <a:spcPts val="0"/>
              </a:spcAft>
              <a:defRPr/>
            </a:pPr>
            <a:endParaRPr lang="lb-LU"/>
          </a:p>
          <a:p>
            <a:pPr>
              <a:spcAft>
                <a:spcPts val="0"/>
              </a:spcAft>
              <a:defRPr/>
            </a:pPr>
            <a:r>
              <a:rPr lang="lb-LU" err="1"/>
              <a:t>Toutefois</a:t>
            </a:r>
            <a:r>
              <a:rPr lang="lb-LU"/>
              <a:t>, à la vue de </a:t>
            </a:r>
            <a:r>
              <a:rPr lang="lb-LU" err="1"/>
              <a:t>notre</a:t>
            </a:r>
            <a:r>
              <a:rPr lang="lb-LU"/>
              <a:t> </a:t>
            </a:r>
            <a:r>
              <a:rPr lang="lb-LU" err="1"/>
              <a:t>trésorerie</a:t>
            </a:r>
            <a:r>
              <a:rPr lang="lb-LU"/>
              <a:t> et </a:t>
            </a:r>
            <a:r>
              <a:rPr lang="lb-LU" err="1"/>
              <a:t>pour</a:t>
            </a:r>
            <a:r>
              <a:rPr lang="lb-LU"/>
              <a:t> ne pas </a:t>
            </a:r>
            <a:r>
              <a:rPr lang="lb-LU" err="1"/>
              <a:t>mettre</a:t>
            </a:r>
            <a:r>
              <a:rPr lang="lb-LU"/>
              <a:t> en </a:t>
            </a:r>
            <a:r>
              <a:rPr lang="lb-LU" err="1"/>
              <a:t>déficit</a:t>
            </a:r>
            <a:r>
              <a:rPr lang="lb-LU"/>
              <a:t> la </a:t>
            </a:r>
            <a:r>
              <a:rPr lang="lb-LU" err="1"/>
              <a:t>région</a:t>
            </a:r>
            <a:r>
              <a:rPr lang="lb-LU"/>
              <a:t>, </a:t>
            </a:r>
            <a:r>
              <a:rPr lang="lb-LU" err="1"/>
              <a:t>le</a:t>
            </a:r>
            <a:r>
              <a:rPr lang="lb-LU"/>
              <a:t> CD </a:t>
            </a:r>
            <a:r>
              <a:rPr lang="lb-LU" err="1"/>
              <a:t>nous</a:t>
            </a:r>
            <a:r>
              <a:rPr lang="lb-LU"/>
              <a:t> a </a:t>
            </a:r>
            <a:r>
              <a:rPr lang="lb-LU" err="1"/>
              <a:t>exceptionnellement</a:t>
            </a:r>
            <a:r>
              <a:rPr lang="lb-LU"/>
              <a:t> </a:t>
            </a:r>
            <a:r>
              <a:rPr lang="lb-LU" err="1"/>
              <a:t>exonéré</a:t>
            </a:r>
            <a:r>
              <a:rPr lang="lb-LU"/>
              <a:t> de </a:t>
            </a:r>
            <a:r>
              <a:rPr lang="lb-LU" err="1"/>
              <a:t>cette</a:t>
            </a:r>
            <a:r>
              <a:rPr lang="lb-LU"/>
              <a:t> </a:t>
            </a:r>
            <a:r>
              <a:rPr lang="lb-LU" err="1"/>
              <a:t>contribution</a:t>
            </a:r>
            <a:r>
              <a:rPr lang="lb-LU"/>
              <a:t>, et </a:t>
            </a:r>
            <a:r>
              <a:rPr lang="lb-LU" err="1"/>
              <a:t>celà</a:t>
            </a:r>
            <a:r>
              <a:rPr lang="lb-LU"/>
              <a:t> </a:t>
            </a:r>
            <a:r>
              <a:rPr lang="lb-LU" err="1"/>
              <a:t>uniquement</a:t>
            </a:r>
            <a:r>
              <a:rPr lang="lb-LU"/>
              <a:t> </a:t>
            </a:r>
            <a:r>
              <a:rPr lang="lb-LU" err="1"/>
              <a:t>pour</a:t>
            </a:r>
            <a:r>
              <a:rPr lang="lb-LU"/>
              <a:t> 2022. </a:t>
            </a:r>
          </a:p>
          <a:p>
            <a:pPr>
              <a:spcAft>
                <a:spcPts val="0"/>
              </a:spcAft>
              <a:defRPr/>
            </a:pPr>
            <a:endParaRPr lang="lb-LU"/>
          </a:p>
          <a:p>
            <a:pPr>
              <a:spcAft>
                <a:spcPts val="0"/>
              </a:spcAft>
              <a:defRPr/>
            </a:pPr>
            <a:r>
              <a:rPr lang="lb-LU" err="1"/>
              <a:t>Cette</a:t>
            </a:r>
            <a:r>
              <a:rPr lang="lb-LU"/>
              <a:t> </a:t>
            </a:r>
            <a:r>
              <a:rPr lang="lb-LU" err="1"/>
              <a:t>charge</a:t>
            </a:r>
            <a:r>
              <a:rPr lang="lb-LU"/>
              <a:t> </a:t>
            </a:r>
            <a:r>
              <a:rPr lang="lb-LU" err="1"/>
              <a:t>devra</a:t>
            </a:r>
            <a:r>
              <a:rPr lang="lb-LU"/>
              <a:t> </a:t>
            </a:r>
            <a:r>
              <a:rPr lang="lb-LU" err="1"/>
              <a:t>dès</a:t>
            </a:r>
            <a:r>
              <a:rPr lang="lb-LU"/>
              <a:t> </a:t>
            </a:r>
            <a:r>
              <a:rPr lang="lb-LU" err="1"/>
              <a:t>lors</a:t>
            </a:r>
            <a:r>
              <a:rPr lang="lb-LU"/>
              <a:t> </a:t>
            </a:r>
            <a:r>
              <a:rPr lang="lb-LU" err="1"/>
              <a:t>être</a:t>
            </a:r>
            <a:r>
              <a:rPr lang="lb-LU"/>
              <a:t> </a:t>
            </a:r>
            <a:r>
              <a:rPr lang="lb-LU" err="1"/>
              <a:t>payée</a:t>
            </a:r>
            <a:r>
              <a:rPr lang="lb-LU"/>
              <a:t> </a:t>
            </a:r>
            <a:r>
              <a:rPr lang="lb-LU" err="1"/>
              <a:t>chaque</a:t>
            </a:r>
            <a:r>
              <a:rPr lang="lb-LU"/>
              <a:t> </a:t>
            </a:r>
            <a:r>
              <a:rPr lang="lb-LU" err="1"/>
              <a:t>année</a:t>
            </a:r>
            <a:r>
              <a:rPr lang="lb-LU"/>
              <a:t> (</a:t>
            </a:r>
            <a:r>
              <a:rPr lang="lb-LU" err="1"/>
              <a:t>dès</a:t>
            </a:r>
            <a:r>
              <a:rPr lang="lb-LU"/>
              <a:t> 2023.)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Placeholder 59" descr="A picture containing grass sprouting">
            <a:extLst>
              <a:ext uri="{FF2B5EF4-FFF2-40B4-BE49-F238E27FC236}">
                <a16:creationId xmlns:a16="http://schemas.microsoft.com/office/drawing/2014/main" id="{37425141-4157-87A9-20D1-EBFD4ABB6A6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0"/>
            <a:ext cx="7354887" cy="286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0DDB0-57E1-66E2-58F1-8FD05A5051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63" y="2375479"/>
            <a:ext cx="3315835" cy="11672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La region GRAND EST Une structure au service du </a:t>
            </a:r>
            <a:r>
              <a:rPr lang="en-US" err="1"/>
              <a:t>projet</a:t>
            </a:r>
            <a:r>
              <a:rPr lang="en-US"/>
              <a:t> </a:t>
            </a:r>
            <a:r>
              <a:rPr lang="en-US" err="1"/>
              <a:t>associatif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B7F82E-1A20-FD8C-4B83-859E1E4D78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0800" y="3001963"/>
            <a:ext cx="4953000" cy="425450"/>
          </a:xfrm>
        </p:spPr>
        <p:txBody>
          <a:bodyPr lIns="91440" tIns="45720" rIns="91440" b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NOS </a:t>
            </a:r>
            <a:r>
              <a:rPr lang="en-US" err="1"/>
              <a:t>décisions</a:t>
            </a:r>
            <a:r>
              <a:rPr lang="en-US"/>
              <a:t> pour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09DC66-BC1E-684A-07C5-5A34D9F50D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571" y="4670199"/>
            <a:ext cx="4953000" cy="2046287"/>
          </a:xfrm>
        </p:spPr>
        <p:txBody>
          <a:bodyPr lIns="91440" tIns="45720" rIns="91440" bIns="45720" anchor="t"/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b-LU" err="1"/>
              <a:t>Avec</a:t>
            </a:r>
            <a:r>
              <a:rPr lang="lb-LU"/>
              <a:t> un </a:t>
            </a:r>
            <a:r>
              <a:rPr lang="lb-LU" err="1"/>
              <a:t>résultat</a:t>
            </a:r>
            <a:r>
              <a:rPr lang="lb-LU"/>
              <a:t> </a:t>
            </a:r>
            <a:r>
              <a:rPr lang="lb-LU" err="1"/>
              <a:t>prévisionnel</a:t>
            </a:r>
            <a:r>
              <a:rPr lang="lb-LU"/>
              <a:t> à - 9000 € (</a:t>
            </a:r>
            <a:r>
              <a:rPr lang="lb-LU" err="1"/>
              <a:t>arrondi</a:t>
            </a:r>
            <a:r>
              <a:rPr lang="lb-LU"/>
              <a:t>)</a:t>
            </a:r>
            <a:endParaRPr lang="en-US"/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b-LU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b-LU" err="1"/>
              <a:t>Sous</a:t>
            </a:r>
            <a:r>
              <a:rPr lang="lb-LU"/>
              <a:t> </a:t>
            </a:r>
            <a:r>
              <a:rPr lang="lb-LU" err="1"/>
              <a:t>les</a:t>
            </a:r>
            <a:r>
              <a:rPr lang="lb-LU"/>
              <a:t> </a:t>
            </a:r>
            <a:r>
              <a:rPr lang="lb-LU" err="1"/>
              <a:t>hypothèses</a:t>
            </a:r>
            <a:r>
              <a:rPr lang="lb-LU"/>
              <a:t> </a:t>
            </a:r>
            <a:r>
              <a:rPr lang="lb-LU" err="1"/>
              <a:t>budgétaires</a:t>
            </a:r>
            <a:r>
              <a:rPr lang="lb-LU"/>
              <a:t> de la </a:t>
            </a:r>
            <a:r>
              <a:rPr lang="lb-LU" err="1"/>
              <a:t>page</a:t>
            </a:r>
            <a:r>
              <a:rPr lang="lb-LU"/>
              <a:t> </a:t>
            </a:r>
            <a:r>
              <a:rPr lang="lb-LU" err="1"/>
              <a:t>suivante</a:t>
            </a:r>
            <a:r>
              <a:rPr lang="lb-LU"/>
              <a:t>.</a:t>
            </a:r>
            <a:endParaRPr lang="en-US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87C66BFE-1AB9-05CC-62B4-D00C83F6235C}"/>
              </a:ext>
            </a:extLst>
          </p:cNvPr>
          <p:cNvSpPr>
            <a:spLocks noGrp="1"/>
          </p:cNvSpPr>
          <p:nvPr>
            <p:ph type="dt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5D03DD31-9428-3D8C-D800-9D8D399B9C8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3F462F99-4B66-B0B2-4CF1-76C2ECD404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46D6DEC-634E-4126-AE30-CB8137CF431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6" name="Rectangle 55" descr="&quot;&quot;">
            <a:extLst>
              <a:ext uri="{FF2B5EF4-FFF2-40B4-BE49-F238E27FC236}">
                <a16:creationId xmlns:a16="http://schemas.microsoft.com/office/drawing/2014/main" id="{6706EE4E-4808-7840-691D-E392E8B9398E}"/>
              </a:ext>
            </a:extLst>
          </p:cNvPr>
          <p:cNvSpPr/>
          <p:nvPr/>
        </p:nvSpPr>
        <p:spPr>
          <a:xfrm>
            <a:off x="0" y="0"/>
            <a:ext cx="6096000" cy="2139950"/>
          </a:xfrm>
          <a:prstGeom prst="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87FE3FB-D96C-C197-ACF7-08373631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6800"/>
            <a:ext cx="4144963" cy="549275"/>
          </a:xfrm>
        </p:spPr>
        <p:txBody>
          <a:bodyPr lIns="91440" tIns="45720" rIns="91440" b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</a:rPr>
              <a:t>Le budget 2023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7CF032C-1CF3-9D1D-70FE-E032AC4E91FD}"/>
              </a:ext>
            </a:extLst>
          </p:cNvPr>
          <p:cNvSpPr txBox="1">
            <a:spLocks/>
          </p:cNvSpPr>
          <p:nvPr/>
        </p:nvSpPr>
        <p:spPr>
          <a:xfrm>
            <a:off x="168049" y="3624263"/>
            <a:ext cx="4953000" cy="10906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lb-LU" err="1"/>
              <a:t>Le</a:t>
            </a:r>
            <a:r>
              <a:rPr lang="lb-LU"/>
              <a:t> </a:t>
            </a:r>
            <a:r>
              <a:rPr lang="lb-LU" err="1"/>
              <a:t>budget</a:t>
            </a:r>
            <a:r>
              <a:rPr lang="lb-LU"/>
              <a:t> </a:t>
            </a:r>
            <a:r>
              <a:rPr lang="lb-LU" err="1"/>
              <a:t>prévisionnel</a:t>
            </a:r>
            <a:r>
              <a:rPr lang="lb-LU"/>
              <a:t> 2023 V1 </a:t>
            </a:r>
            <a:r>
              <a:rPr lang="lb-LU" err="1"/>
              <a:t>est</a:t>
            </a:r>
            <a:r>
              <a:rPr lang="lb-LU"/>
              <a:t> </a:t>
            </a:r>
            <a:r>
              <a:rPr lang="lb-LU" err="1"/>
              <a:t>disponible</a:t>
            </a:r>
            <a:r>
              <a:rPr lang="lb-LU"/>
              <a:t> sur la </a:t>
            </a:r>
            <a:r>
              <a:rPr lang="lb-LU" err="1"/>
              <a:t>page</a:t>
            </a:r>
            <a:r>
              <a:rPr lang="lb-LU"/>
              <a:t> </a:t>
            </a:r>
            <a:r>
              <a:rPr lang="lb-LU" err="1"/>
              <a:t>suivante</a:t>
            </a:r>
            <a:r>
              <a:rPr lang="lb-LU"/>
              <a:t>. </a:t>
            </a:r>
            <a:r>
              <a:rPr lang="lb-LU" err="1"/>
              <a:t>Il</a:t>
            </a:r>
            <a:r>
              <a:rPr lang="lb-LU"/>
              <a:t> a </a:t>
            </a:r>
            <a:r>
              <a:rPr lang="lb-LU" err="1"/>
              <a:t>été</a:t>
            </a:r>
            <a:r>
              <a:rPr lang="lb-LU"/>
              <a:t> </a:t>
            </a:r>
            <a:r>
              <a:rPr lang="lb-LU" err="1"/>
              <a:t>conçu</a:t>
            </a:r>
            <a:r>
              <a:rPr lang="lb-LU"/>
              <a:t> en </a:t>
            </a:r>
            <a:r>
              <a:rPr lang="lb-LU" err="1"/>
              <a:t>novembre</a:t>
            </a:r>
            <a:r>
              <a:rPr lang="lb-LU"/>
              <a:t> 2022 :</a:t>
            </a:r>
            <a:endParaRPr lang="en-US" err="1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011002D-907E-B7EA-8584-11F89A0FB807}"/>
              </a:ext>
            </a:extLst>
          </p:cNvPr>
          <p:cNvSpPr txBox="1">
            <a:spLocks/>
          </p:cNvSpPr>
          <p:nvPr/>
        </p:nvSpPr>
        <p:spPr>
          <a:xfrm>
            <a:off x="5605530" y="3624263"/>
            <a:ext cx="4953000" cy="19843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lb-LU" err="1"/>
              <a:t>Pour</a:t>
            </a:r>
            <a:r>
              <a:rPr lang="lb-LU"/>
              <a:t> </a:t>
            </a:r>
            <a:r>
              <a:rPr lang="lb-LU" err="1"/>
              <a:t>financer</a:t>
            </a:r>
            <a:r>
              <a:rPr lang="lb-LU"/>
              <a:t> </a:t>
            </a:r>
            <a:r>
              <a:rPr lang="lb-LU" err="1"/>
              <a:t>le</a:t>
            </a:r>
            <a:r>
              <a:rPr lang="lb-LU"/>
              <a:t> </a:t>
            </a:r>
            <a:r>
              <a:rPr lang="lb-LU" err="1"/>
              <a:t>paiement</a:t>
            </a:r>
            <a:r>
              <a:rPr lang="lb-LU"/>
              <a:t> de la </a:t>
            </a:r>
            <a:r>
              <a:rPr lang="lb-LU" err="1"/>
              <a:t>masse</a:t>
            </a:r>
            <a:r>
              <a:rPr lang="lb-LU"/>
              <a:t> </a:t>
            </a:r>
            <a:r>
              <a:rPr lang="lb-LU" err="1"/>
              <a:t>salariale</a:t>
            </a:r>
            <a:r>
              <a:rPr lang="lb-LU"/>
              <a:t> des </a:t>
            </a:r>
            <a:r>
              <a:rPr lang="lb-LU" err="1"/>
              <a:t>animateurs</a:t>
            </a:r>
            <a:r>
              <a:rPr lang="lb-LU"/>
              <a:t> </a:t>
            </a:r>
            <a:r>
              <a:rPr lang="lb-LU" err="1"/>
              <a:t>développements</a:t>
            </a:r>
            <a:r>
              <a:rPr lang="lb-LU"/>
              <a:t> sans se </a:t>
            </a:r>
            <a:r>
              <a:rPr lang="lb-LU" err="1"/>
              <a:t>retrouver</a:t>
            </a:r>
            <a:r>
              <a:rPr lang="lb-LU"/>
              <a:t> à </a:t>
            </a:r>
            <a:r>
              <a:rPr lang="lb-LU" err="1"/>
              <a:t>découvert</a:t>
            </a:r>
            <a:r>
              <a:rPr lang="lb-LU"/>
              <a:t> </a:t>
            </a:r>
            <a:r>
              <a:rPr lang="lb-LU" err="1"/>
              <a:t>l'équipe</a:t>
            </a:r>
            <a:r>
              <a:rPr lang="lb-LU"/>
              <a:t> </a:t>
            </a:r>
            <a:r>
              <a:rPr lang="lb-LU" err="1"/>
              <a:t>régionale</a:t>
            </a:r>
            <a:r>
              <a:rPr lang="lb-LU"/>
              <a:t> </a:t>
            </a:r>
            <a:r>
              <a:rPr lang="lb-LU" err="1"/>
              <a:t>va</a:t>
            </a:r>
            <a:r>
              <a:rPr lang="lb-LU"/>
              <a:t> </a:t>
            </a:r>
            <a:r>
              <a:rPr lang="lb-LU" err="1"/>
              <a:t>soumettre</a:t>
            </a:r>
            <a:r>
              <a:rPr lang="lb-LU"/>
              <a:t> à </a:t>
            </a:r>
            <a:r>
              <a:rPr lang="lb-LU" err="1"/>
              <a:t>l'avis</a:t>
            </a:r>
            <a:r>
              <a:rPr lang="lb-LU"/>
              <a:t> du </a:t>
            </a:r>
            <a:r>
              <a:rPr lang="lb-LU" err="1"/>
              <a:t>congrès</a:t>
            </a:r>
            <a:r>
              <a:rPr lang="lb-LU"/>
              <a:t> </a:t>
            </a:r>
            <a:r>
              <a:rPr lang="lb-LU" err="1"/>
              <a:t>plusieurs</a:t>
            </a:r>
            <a:r>
              <a:rPr lang="lb-LU"/>
              <a:t> </a:t>
            </a:r>
            <a:r>
              <a:rPr lang="lb-LU" err="1"/>
              <a:t>propositions</a:t>
            </a:r>
            <a:r>
              <a:rPr lang="lb-LU"/>
              <a:t> </a:t>
            </a:r>
            <a:r>
              <a:rPr lang="lb-LU" err="1"/>
              <a:t>qui</a:t>
            </a:r>
            <a:r>
              <a:rPr lang="lb-LU"/>
              <a:t> </a:t>
            </a:r>
            <a:r>
              <a:rPr lang="lb-LU" err="1"/>
              <a:t>vont</a:t>
            </a:r>
            <a:r>
              <a:rPr lang="lb-LU"/>
              <a:t> </a:t>
            </a:r>
            <a:r>
              <a:rPr lang="lb-LU" err="1"/>
              <a:t>impacter</a:t>
            </a:r>
            <a:r>
              <a:rPr lang="lb-LU"/>
              <a:t> </a:t>
            </a:r>
            <a:r>
              <a:rPr lang="lb-LU" err="1"/>
              <a:t>les</a:t>
            </a:r>
            <a:r>
              <a:rPr lang="lb-LU"/>
              <a:t> </a:t>
            </a:r>
            <a:r>
              <a:rPr lang="lb-LU" err="1"/>
              <a:t>orientations</a:t>
            </a:r>
            <a:r>
              <a:rPr lang="lb-LU"/>
              <a:t> </a:t>
            </a:r>
            <a:r>
              <a:rPr lang="lb-LU" err="1"/>
              <a:t>budgétaires</a:t>
            </a:r>
            <a:r>
              <a:rPr lang="lb-LU"/>
              <a:t> 2023.</a:t>
            </a:r>
          </a:p>
        </p:txBody>
      </p:sp>
    </p:spTree>
    <p:extLst>
      <p:ext uri="{BB962C8B-B14F-4D97-AF65-F5344CB8AC3E}">
        <p14:creationId xmlns:p14="http://schemas.microsoft.com/office/powerpoint/2010/main" val="280226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83D8E-AA1E-CB12-F74C-8F6EE439581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EB862-9F96-8D2D-4D38-883D7EAB084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73825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9BE05-6AD2-D2E6-EE4C-18831EDB8C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791700" y="6356350"/>
            <a:ext cx="1562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1DEF0AC-CFC4-4230-A759-C82BAABB0E14}" type="slidenum">
              <a:rPr 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005B5-1834-354D-E879-A6C1EE2A44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9608" y="0"/>
            <a:ext cx="6392392" cy="6858000"/>
          </a:xfrm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083A4-B661-F630-9E96-9D23008BDEB6}"/>
              </a:ext>
            </a:extLst>
          </p:cNvPr>
          <p:cNvSpPr txBox="1"/>
          <p:nvPr/>
        </p:nvSpPr>
        <p:spPr>
          <a:xfrm>
            <a:off x="129435" y="683548"/>
            <a:ext cx="5524566" cy="57861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 associative 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5 délégués à l’AG (- 500€)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2 participations au CN (-170€)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1 congrès (équilibré)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1 budget rencontre et déplacement pour l’ER (-600 €)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u="sng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Formations 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Deux tremplins (+ 440€)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Deux sessions BAFA et un BAFD (+ 1 000 €)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u="sng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Activités 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Un RIR (équilibré)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Un autofinancement Camion (+2 150€)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60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u="sng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Fonctionnement 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Subventions (+4 320€)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Loyer, assurance (- 5 050€)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Location (- 450€)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Cotisation (équilibré)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Contribution (- 238€)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Banque, affranchissement (- 105€)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Cotisation externe (- 70€)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n-lt"/>
              </a:rPr>
              <a:t>Salaires (-9 000 €)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2BA02D-DCD2-123D-CA96-C35579321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222" y="0"/>
            <a:ext cx="6640778" cy="68580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4158BEB-E154-45B4-1FD6-043EABAF45BB}"/>
              </a:ext>
            </a:extLst>
          </p:cNvPr>
          <p:cNvSpPr txBox="1">
            <a:spLocks/>
          </p:cNvSpPr>
          <p:nvPr/>
        </p:nvSpPr>
        <p:spPr>
          <a:xfrm>
            <a:off x="130293" y="-117350"/>
            <a:ext cx="4872491" cy="1167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 spc="100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enorite 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enorite 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enorite 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enorite 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enorite 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enorite 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enorite 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enorite 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Les orientations </a:t>
            </a:r>
            <a:r>
              <a:rPr lang="en-US" sz="2000" b="1" err="1">
                <a:solidFill>
                  <a:schemeClr val="accent5">
                    <a:lumMod val="75000"/>
                  </a:schemeClr>
                </a:solidFill>
              </a:rPr>
              <a:t>budgétaires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26851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DDEF7C-9E93-8EF6-8EE9-1054DAB7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438" y="219075"/>
            <a:ext cx="4883150" cy="641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err="1"/>
              <a:t>Définition</a:t>
            </a:r>
            <a:endParaRPr lang="en-US"/>
          </a:p>
        </p:txBody>
      </p:sp>
      <p:pic>
        <p:nvPicPr>
          <p:cNvPr id="24579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4ED814D1-7E14-36FF-79E9-5019EB15B52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7A6DFE-AEB3-8B8C-D19E-64A0ED0A5D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9338" y="1003300"/>
            <a:ext cx="5199062" cy="427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err="1"/>
              <a:t>C’est</a:t>
            </a:r>
            <a:r>
              <a:rPr lang="en-US"/>
              <a:t> quoi le rapport financier 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DBA05F-80D3-D584-DB3A-C57DC5EFB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7425" y="1430338"/>
            <a:ext cx="6896100" cy="5208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/>
              <a:t>Ce document comptable établi annuellement par le trésorier de la structure est présenté à l’assemblée générale à chaque fin d’exercice et soumis à son approbation. Le rapport financier d’une association s’appuie sur le compte de résultat, le bilan et :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/>
              <a:t>Reprend les grands flux financiers de l’association, c’est-à-dire les recettes et dépenses établies dans le compte de résultat ainsi que les actifs et passifs inscrits dans le bilan ;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/>
              <a:t>Présente la structure des différents types de fonds pour une compréhension globale de l’activité ;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/>
              <a:t>Présente la provenance des fonds collectés et des fonds dépensés ;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/>
              <a:t>Explique la situation de la trésorerie.</a:t>
            </a:r>
          </a:p>
        </p:txBody>
      </p:sp>
      <p:sp>
        <p:nvSpPr>
          <p:cNvPr id="256" name="Date Placeholder 255">
            <a:extLst>
              <a:ext uri="{FF2B5EF4-FFF2-40B4-BE49-F238E27FC236}">
                <a16:creationId xmlns:a16="http://schemas.microsoft.com/office/drawing/2014/main" id="{6CE5E550-91A9-9771-968D-452B65193DED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257" name="Footer Placeholder 256">
            <a:extLst>
              <a:ext uri="{FF2B5EF4-FFF2-40B4-BE49-F238E27FC236}">
                <a16:creationId xmlns:a16="http://schemas.microsoft.com/office/drawing/2014/main" id="{DF19C490-ADAB-1FFC-08DD-DC7E9769AD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258" name="Slide Number Placeholder 257">
            <a:extLst>
              <a:ext uri="{FF2B5EF4-FFF2-40B4-BE49-F238E27FC236}">
                <a16:creationId xmlns:a16="http://schemas.microsoft.com/office/drawing/2014/main" id="{B47C1A2E-A674-5BBE-3C51-AE363E97C4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C561F95C-FE1F-4049-97E0-7E16EE0884F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9529FC1-229A-815A-D8A8-930547B8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0"/>
            <a:ext cx="3944937" cy="1844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conclusion</a:t>
            </a:r>
          </a:p>
        </p:txBody>
      </p:sp>
      <p:pic>
        <p:nvPicPr>
          <p:cNvPr id="41987" name="Picture Placeholder 11" descr="A high angle view of a plantation">
            <a:extLst>
              <a:ext uri="{FF2B5EF4-FFF2-40B4-BE49-F238E27FC236}">
                <a16:creationId xmlns:a16="http://schemas.microsoft.com/office/drawing/2014/main" id="{F4B60F48-79A3-0FDE-E16C-EF081575A67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2192000" cy="501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BC00C-2B40-35E3-F95C-543E88E43E7E}"/>
              </a:ext>
            </a:extLst>
          </p:cNvPr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EAA0DBD-C9FE-C0FF-016E-D0F8C780FB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7688" y="0"/>
            <a:ext cx="6564312" cy="3614738"/>
          </a:xfrm>
        </p:spPr>
        <p:txBody>
          <a:bodyPr lIns="640080" tIns="731520" rIns="548640" bIns="45720" anchor="t"/>
          <a:lstStyle/>
          <a:p>
            <a:pPr fontAlgn="auto">
              <a:spcAft>
                <a:spcPts val="0"/>
              </a:spcAft>
              <a:defRPr/>
            </a:pPr>
            <a:r>
              <a:rPr lang="en-US" err="1"/>
              <a:t>L’année</a:t>
            </a:r>
            <a:r>
              <a:rPr lang="en-US"/>
              <a:t> 2023 </a:t>
            </a:r>
            <a:r>
              <a:rPr lang="en-US" err="1"/>
              <a:t>fut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année</a:t>
            </a:r>
            <a:r>
              <a:rPr lang="en-US"/>
              <a:t> minimum pour les finances </a:t>
            </a:r>
            <a:r>
              <a:rPr lang="en-US" err="1"/>
              <a:t>regionale</a:t>
            </a:r>
            <a:r>
              <a:rPr lang="en-US"/>
              <a:t> car la region a </a:t>
            </a:r>
            <a:r>
              <a:rPr lang="en-US" err="1"/>
              <a:t>assuré</a:t>
            </a:r>
            <a:r>
              <a:rPr lang="en-US"/>
              <a:t> le minimum des services et de la formation.</a:t>
            </a:r>
          </a:p>
          <a:p>
            <a:pPr>
              <a:spcAft>
                <a:spcPts val="0"/>
              </a:spcAft>
              <a:defRPr/>
            </a:pPr>
            <a:r>
              <a:rPr lang="en-US"/>
              <a:t>Le </a:t>
            </a:r>
            <a:r>
              <a:rPr lang="en-US" err="1"/>
              <a:t>développement</a:t>
            </a:r>
            <a:r>
              <a:rPr lang="en-US"/>
              <a:t> et les </a:t>
            </a:r>
            <a:r>
              <a:rPr lang="en-US" err="1"/>
              <a:t>activités</a:t>
            </a:r>
            <a:r>
              <a:rPr lang="en-US"/>
              <a:t> ouvertes </a:t>
            </a:r>
            <a:r>
              <a:rPr lang="en-US" err="1"/>
              <a:t>ont</a:t>
            </a:r>
            <a:r>
              <a:rPr lang="en-US"/>
              <a:t> </a:t>
            </a:r>
            <a:r>
              <a:rPr lang="en-US" err="1"/>
              <a:t>été</a:t>
            </a:r>
            <a:r>
              <a:rPr lang="en-US"/>
              <a:t> </a:t>
            </a:r>
            <a:r>
              <a:rPr lang="en-US" err="1"/>
              <a:t>organisés</a:t>
            </a:r>
            <a:r>
              <a:rPr lang="en-US"/>
              <a:t> par le </a:t>
            </a:r>
            <a:r>
              <a:rPr lang="en-US" err="1"/>
              <a:t>centre</a:t>
            </a:r>
            <a:r>
              <a:rPr lang="en-US"/>
              <a:t> des </a:t>
            </a:r>
            <a:r>
              <a:rPr lang="en-US" err="1"/>
              <a:t>Tronches</a:t>
            </a:r>
            <a:r>
              <a:rPr lang="en-US"/>
              <a:t>.</a:t>
            </a:r>
          </a:p>
          <a:p>
            <a:pPr>
              <a:spcAft>
                <a:spcPts val="0"/>
              </a:spcAft>
              <a:defRPr/>
            </a:pPr>
            <a:r>
              <a:rPr lang="en-US"/>
              <a:t>Le </a:t>
            </a:r>
            <a:r>
              <a:rPr lang="en-US" err="1"/>
              <a:t>niveau</a:t>
            </a:r>
            <a:r>
              <a:rPr lang="en-US"/>
              <a:t> de </a:t>
            </a:r>
            <a:r>
              <a:rPr lang="en-US" err="1"/>
              <a:t>trésorerie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suffisant</a:t>
            </a:r>
            <a:r>
              <a:rPr lang="en-US"/>
              <a:t> par rapport aux </a:t>
            </a:r>
            <a:r>
              <a:rPr lang="en-US" err="1"/>
              <a:t>besoins</a:t>
            </a:r>
            <a:r>
              <a:rPr lang="en-US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B07A2-A93B-2E44-2CBD-F3E8EB786A9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35F76-D05C-96F8-5944-545E5AF767A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0CD1CB6-6343-49A5-8236-40F7E3D40E9C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B5E5FF3-341A-C360-F0BE-7B22A020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035300"/>
            <a:ext cx="2341563" cy="639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merci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DE1631-25B6-84D3-6647-F5935B6801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4975" y="3959225"/>
            <a:ext cx="2879725" cy="179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/>
              <a:t>EEDF Grand Est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>
                <a:hlinkClick r:id="rId2"/>
              </a:rPr>
              <a:t>grandest@eedf.fr</a:t>
            </a:r>
            <a:endParaRPr lang="pt-BR"/>
          </a:p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9CE23-E96D-6DE6-2EF2-5B2D2BA46B79}"/>
              </a:ext>
            </a:extLst>
          </p:cNvPr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pic>
        <p:nvPicPr>
          <p:cNvPr id="43013" name="Picture Placeholder 15" descr="A picture of a field of grass sprouting">
            <a:extLst>
              <a:ext uri="{FF2B5EF4-FFF2-40B4-BE49-F238E27FC236}">
                <a16:creationId xmlns:a16="http://schemas.microsoft.com/office/drawing/2014/main" id="{1C7A1F84-ADD8-399B-EF94-48CF3176D5D3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0"/>
            <a:ext cx="6680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0EC44-63C8-9DD8-F3E3-B942C49711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CONGRES – mars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A5AF4-B38C-5B5A-862B-7B0466278A8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8103B3EC-73EC-4A17-9F4F-BDAA1999BEE8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70DB869D-3C9B-3DA6-9C2E-60C9B6C2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738" y="698500"/>
            <a:ext cx="5715000" cy="469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Les </a:t>
            </a:r>
            <a:r>
              <a:rPr lang="en-US" err="1"/>
              <a:t>indicateurs</a:t>
            </a:r>
            <a:r>
              <a:rPr lang="en-US"/>
              <a:t> </a:t>
            </a:r>
            <a:r>
              <a:rPr lang="en-US" err="1"/>
              <a:t>régionaux</a:t>
            </a:r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AED6864-C8A8-725D-3A32-278EB05F3D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4750" y="1734012"/>
            <a:ext cx="2789237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 + 421,03€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B3B085E-B986-1387-1ADB-512BA51206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137" y="2889712"/>
            <a:ext cx="2938463" cy="468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dirty="0" err="1"/>
              <a:t>Résultat</a:t>
            </a:r>
            <a:r>
              <a:rPr lang="en-ZA" dirty="0"/>
              <a:t> </a:t>
            </a:r>
            <a:r>
              <a:rPr lang="en-ZA" dirty="0" err="1"/>
              <a:t>comptable</a:t>
            </a:r>
            <a:endParaRPr lang="en-US" dirty="0"/>
          </a:p>
        </p:txBody>
      </p:sp>
      <p:pic>
        <p:nvPicPr>
          <p:cNvPr id="25605" name="Picture Placeholder 22" descr="A picture containing plant, grass">
            <a:extLst>
              <a:ext uri="{FF2B5EF4-FFF2-40B4-BE49-F238E27FC236}">
                <a16:creationId xmlns:a16="http://schemas.microsoft.com/office/drawing/2014/main" id="{7348086F-7A71-AED9-6280-2F07FCBA7F2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863"/>
            <a:ext cx="12192000" cy="2624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3A0A8B1-306C-0D08-F577-197040F9D49A}"/>
              </a:ext>
            </a:extLst>
          </p:cNvPr>
          <p:cNvSpPr>
            <a:spLocks noGrp="1"/>
          </p:cNvSpPr>
          <p:nvPr>
            <p:ph type="dt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6A8AEB0-BD88-B5A5-44C0-CC5521D62B2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2FC439E-3470-6B4D-1E03-5ED21C1A868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>
              <a:defRPr/>
            </a:pPr>
            <a:fld id="{43CBF130-FFEE-462C-817E-C9124B0F54F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4" name="Text Placeholder 89">
            <a:extLst>
              <a:ext uri="{FF2B5EF4-FFF2-40B4-BE49-F238E27FC236}">
                <a16:creationId xmlns:a16="http://schemas.microsoft.com/office/drawing/2014/main" id="{C3CAB823-B36A-2AEB-BFFC-3CDB3D8608EA}"/>
              </a:ext>
            </a:extLst>
          </p:cNvPr>
          <p:cNvSpPr txBox="1">
            <a:spLocks/>
          </p:cNvSpPr>
          <p:nvPr/>
        </p:nvSpPr>
        <p:spPr>
          <a:xfrm>
            <a:off x="8066966" y="1728788"/>
            <a:ext cx="2789238" cy="8636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- 2 090,07 €</a:t>
            </a:r>
          </a:p>
        </p:txBody>
      </p:sp>
      <p:sp>
        <p:nvSpPr>
          <p:cNvPr id="25" name="Text Placeholder 88">
            <a:extLst>
              <a:ext uri="{FF2B5EF4-FFF2-40B4-BE49-F238E27FC236}">
                <a16:creationId xmlns:a16="http://schemas.microsoft.com/office/drawing/2014/main" id="{3291C405-29F8-3670-D699-4ECE20C95443}"/>
              </a:ext>
            </a:extLst>
          </p:cNvPr>
          <p:cNvSpPr txBox="1">
            <a:spLocks/>
          </p:cNvSpPr>
          <p:nvPr/>
        </p:nvSpPr>
        <p:spPr>
          <a:xfrm>
            <a:off x="7992354" y="2884488"/>
            <a:ext cx="2940050" cy="4683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ZA" dirty="0"/>
              <a:t>Variation de </a:t>
            </a:r>
            <a:r>
              <a:rPr lang="en-ZA" dirty="0" err="1"/>
              <a:t>trésorerie</a:t>
            </a:r>
            <a:endParaRPr lang="en-US" dirty="0"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6221098D-7894-17CB-7D19-C0DA66B49B66}"/>
              </a:ext>
            </a:extLst>
          </p:cNvPr>
          <p:cNvSpPr txBox="1">
            <a:spLocks/>
          </p:cNvSpPr>
          <p:nvPr/>
        </p:nvSpPr>
        <p:spPr>
          <a:xfrm>
            <a:off x="4583552" y="1728788"/>
            <a:ext cx="2789237" cy="8636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+ 15 315,74 €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2B24F665-1DF3-3E3C-F29D-527F7AD8E1EB}"/>
              </a:ext>
            </a:extLst>
          </p:cNvPr>
          <p:cNvSpPr txBox="1">
            <a:spLocks/>
          </p:cNvSpPr>
          <p:nvPr/>
        </p:nvSpPr>
        <p:spPr>
          <a:xfrm>
            <a:off x="4508939" y="2884488"/>
            <a:ext cx="2938463" cy="468312"/>
          </a:xfrm>
          <a:prstGeom prst="rect">
            <a:avLst/>
          </a:prstGeom>
        </p:spPr>
        <p:txBody>
          <a:bodyPr anchor="t"/>
          <a:lstStyle>
            <a:lvl1pPr marL="0" indent="0" algn="ctr" rtl="0" fontAlgn="base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ZA" dirty="0" err="1"/>
              <a:t>Trésorerie</a:t>
            </a:r>
            <a:r>
              <a:rPr lang="en-ZA" dirty="0"/>
              <a:t> au 31/12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26E08481-A9A8-F2FC-9C11-BE610A15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600075"/>
            <a:ext cx="4114800" cy="606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err="1"/>
              <a:t>analytique</a:t>
            </a:r>
            <a:endParaRPr lang="en-US"/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D488613B-3F9A-50CC-9B66-43AE6EAA7F1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62450" y="1231900"/>
            <a:ext cx="3467100" cy="568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err="1"/>
              <a:t>Région</a:t>
            </a:r>
            <a:r>
              <a:rPr lang="en-US"/>
              <a:t> non </a:t>
            </a:r>
            <a:r>
              <a:rPr lang="en-US" err="1"/>
              <a:t>consolidée</a:t>
            </a:r>
            <a:endParaRPr lang="en-US"/>
          </a:p>
        </p:txBody>
      </p:sp>
      <p:sp>
        <p:nvSpPr>
          <p:cNvPr id="234" name="Text Placeholder 233">
            <a:extLst>
              <a:ext uri="{FF2B5EF4-FFF2-40B4-BE49-F238E27FC236}">
                <a16:creationId xmlns:a16="http://schemas.microsoft.com/office/drawing/2014/main" id="{30EA3D0E-32B9-E488-44B9-42F95C24B4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225" y="2563813"/>
            <a:ext cx="4749800" cy="449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Tableau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FD03F8-9DF2-E39C-797F-65E5C5567C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40650" y="2563813"/>
            <a:ext cx="3532188" cy="449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err="1"/>
              <a:t>Graphique</a:t>
            </a:r>
            <a:endParaRPr lang="en-US"/>
          </a:p>
        </p:txBody>
      </p:sp>
      <p:graphicFrame>
        <p:nvGraphicFramePr>
          <p:cNvPr id="85" name="Content Placeholder 84">
            <a:extLst>
              <a:ext uri="{FF2B5EF4-FFF2-40B4-BE49-F238E27FC236}">
                <a16:creationId xmlns:a16="http://schemas.microsoft.com/office/drawing/2014/main" id="{404CF67E-3F5E-9C4E-E7A0-C76546A43EE5}"/>
              </a:ext>
            </a:extLst>
          </p:cNvPr>
          <p:cNvGraphicFramePr>
            <a:graphicFrameLocks noGrp="1"/>
          </p:cNvGraphicFramePr>
          <p:nvPr>
            <p:ph sz="quarter" idx="35"/>
            <p:extLst>
              <p:ext uri="{D42A27DB-BD31-4B8C-83A1-F6EECF244321}">
                <p14:modId xmlns:p14="http://schemas.microsoft.com/office/powerpoint/2010/main" val="2884626367"/>
              </p:ext>
            </p:extLst>
          </p:nvPr>
        </p:nvGraphicFramePr>
        <p:xfrm>
          <a:off x="393700" y="3013075"/>
          <a:ext cx="4606925" cy="328453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12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658"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cap="all" spc="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actions</a:t>
                      </a:r>
                    </a:p>
                  </a:txBody>
                  <a:tcPr marL="78797" marR="78797" marT="39395" marB="393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all" spc="200" baseline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Produits</a:t>
                      </a:r>
                    </a:p>
                  </a:txBody>
                  <a:tcPr marL="78797" marR="78797" marT="39395" marB="393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all" spc="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Charges</a:t>
                      </a:r>
                    </a:p>
                  </a:txBody>
                  <a:tcPr marL="78797" marR="78797" marT="39395" marB="393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all" spc="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78797" marR="78797" marT="39395" marB="393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7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Vie associative​</a:t>
                      </a:r>
                      <a:endParaRPr lang="en-US" sz="1200" b="0" i="0" spc="100" baseline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797" marR="78797" marT="39395" marB="39395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44 176</a:t>
                      </a:r>
                      <a:endParaRPr lang="en-US" sz="1200" b="0" i="0" spc="1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7" marR="91457" marT="45725" marB="45725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45 482​</a:t>
                      </a:r>
                      <a:endParaRPr lang="en-US" sz="1200" b="0" i="0" spc="1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7" marR="91457" marT="45725" marB="45725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- 1 306</a:t>
                      </a:r>
                      <a:endParaRPr lang="en-US" sz="1200" b="0" i="0" spc="1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7" marR="91457" marT="45725" marB="45725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7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​</a:t>
                      </a:r>
                      <a:r>
                        <a:rPr lang="en-US" sz="1200" b="0" spc="100" baseline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Fonctionnement</a:t>
                      </a:r>
                      <a:endParaRPr lang="en-US" sz="1200" b="0" i="0" spc="100" baseline="0" err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797" marR="78797" marT="39395" marB="39395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7 301</a:t>
                      </a:r>
                      <a:endParaRPr lang="en-US" sz="1200" b="0" i="0" spc="1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7" marR="91457" marT="45725" marB="45725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8 896</a:t>
                      </a:r>
                    </a:p>
                  </a:txBody>
                  <a:tcPr marL="91457" marR="91457" marT="45725" marB="45725" anchor="ctr"/>
                </a:tc>
                <a:tc>
                  <a:txBody>
                    <a:bodyPr/>
                    <a:lstStyle/>
                    <a:p>
                      <a:pPr marL="171450" indent="-171450" algn="ctr" rtl="0" fontAlgn="base">
                        <a:buFontTx/>
                        <a:buChar char="-"/>
                      </a:pPr>
                      <a:r>
                        <a:rPr lang="en-US" sz="1200" b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1 595</a:t>
                      </a:r>
                      <a:endParaRPr lang="en-US" sz="1200" b="0" i="0" spc="1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7" marR="91457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7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​Camion</a:t>
                      </a:r>
                      <a:endParaRPr lang="en-US" sz="1200" b="0" i="0" spc="100" baseline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797" marR="78797" marT="39395" marB="39395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​860</a:t>
                      </a:r>
                      <a:endParaRPr lang="en-US" sz="1200" b="0" i="0" spc="1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7" marR="91457" marT="45725" marB="45725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703</a:t>
                      </a:r>
                    </a:p>
                  </a:txBody>
                  <a:tcPr marL="91457" marR="91457" marT="45725" marB="45725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157</a:t>
                      </a:r>
                      <a:endParaRPr lang="en-US" sz="1200" b="0" i="0" spc="1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7" marR="91457" marT="45725" marB="45725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7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spc="100" baseline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Rassemblement </a:t>
                      </a:r>
                    </a:p>
                  </a:txBody>
                  <a:tcPr marL="78797" marR="78797" marT="39395" marB="39395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10 550</a:t>
                      </a:r>
                    </a:p>
                  </a:txBody>
                  <a:tcPr marL="91457" marR="91457" marT="45725" marB="45725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9 291</a:t>
                      </a:r>
                    </a:p>
                  </a:txBody>
                  <a:tcPr marL="91457" marR="91457" marT="45725" marB="45725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1 259</a:t>
                      </a:r>
                    </a:p>
                  </a:txBody>
                  <a:tcPr marL="91457" marR="91457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7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​Formation</a:t>
                      </a:r>
                      <a:endParaRPr lang="en-US" sz="1200" b="0" i="0" spc="100" baseline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797" marR="78797" marT="39395" marB="39395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9 890</a:t>
                      </a:r>
                      <a:endParaRPr lang="en-US" sz="1200" b="0" i="0" spc="1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7" marR="91457" marT="45725" marB="45725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7 984</a:t>
                      </a:r>
                      <a:endParaRPr lang="en-US" sz="1200" b="0" i="0" spc="1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7" marR="91457" marT="45725" marB="45725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1 906</a:t>
                      </a:r>
                      <a:endParaRPr lang="en-US" sz="1200" b="0" i="0" spc="100" baseline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7" marR="91457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6658" name="Content Placeholder 86" descr="Chart Placeholder">
            <a:extLst>
              <a:ext uri="{FF2B5EF4-FFF2-40B4-BE49-F238E27FC236}">
                <a16:creationId xmlns:a16="http://schemas.microsoft.com/office/drawing/2014/main" id="{339D00DF-ABFE-A1D0-B03B-74E2E372DFE6}"/>
              </a:ext>
            </a:extLst>
          </p:cNvPr>
          <p:cNvGraphicFramePr>
            <a:graphicFrameLocks noGrp="1"/>
          </p:cNvGraphicFramePr>
          <p:nvPr>
            <p:ph sz="quarter" idx="36"/>
          </p:nvPr>
        </p:nvGraphicFramePr>
        <p:xfrm>
          <a:off x="5511800" y="3055938"/>
          <a:ext cx="5819775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822185" imgH="2987299" progId="Excel.Chart.8">
                  <p:embed/>
                </p:oleObj>
              </mc:Choice>
              <mc:Fallback>
                <p:oleObj name="Chart" r:id="rId3" imgW="5822185" imgH="2987299" progId="Excel.Chart.8">
                  <p:embed/>
                  <p:pic>
                    <p:nvPicPr>
                      <p:cNvPr id="0" name="Content Placeholder 86" descr="Chart Placeholder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3055938"/>
                        <a:ext cx="5819775" cy="298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AF171-7A8E-574C-8E3D-5DC85DA01158}"/>
              </a:ext>
            </a:extLst>
          </p:cNvPr>
          <p:cNvSpPr>
            <a:spLocks noGrp="1"/>
          </p:cNvSpPr>
          <p:nvPr>
            <p:ph type="dt" sz="quarter" idx="3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C64A7-C91B-AE5C-4AC8-2BE6533E1919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2EB43-E1FA-B82B-4E4B-0E00F15DCB2D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fld id="{A8B2A11D-1A9E-4B17-8DB4-2B4B67E0188F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177860-01E2-6637-559D-A6D75BE2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 lIns="91440" tIns="3246120" rIns="91440" b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NOTRE VIE ASSOCIATIVE</a:t>
            </a:r>
            <a:br>
              <a:rPr lang="en-US"/>
            </a:br>
            <a:r>
              <a:rPr lang="en-US"/>
              <a:t>aux EEDF :</a:t>
            </a:r>
            <a:br>
              <a:rPr lang="en-US"/>
            </a:br>
            <a:r>
              <a:rPr lang="en-US"/>
              <a:t>la vie nationale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A64CAC3-ECA3-0156-55B2-656ACE7B2660}"/>
              </a:ext>
            </a:extLst>
          </p:cNvPr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239EAFD-2DC7-E256-A14D-735C1B34AA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18F85DE-386A-0596-D6BF-8B4A5F8140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157280C8-E344-4C86-8FEF-B6EB8BB8A8F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8B9E440-B179-336E-CAFC-1353565C5F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4463" y="136525"/>
            <a:ext cx="585787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Nos </a:t>
            </a:r>
            <a:r>
              <a:rPr lang="en-US" err="1"/>
              <a:t>produits</a:t>
            </a:r>
            <a:endParaRPr lang="en-US"/>
          </a:p>
        </p:txBody>
      </p:sp>
      <p:sp>
        <p:nvSpPr>
          <p:cNvPr id="127" name="Rectangle 126" descr="&quot;&quot;">
            <a:extLst>
              <a:ext uri="{FF2B5EF4-FFF2-40B4-BE49-F238E27FC236}">
                <a16:creationId xmlns:a16="http://schemas.microsoft.com/office/drawing/2014/main" id="{E667D396-22DB-F6C3-1B9F-CB5BC533C60D}"/>
              </a:ext>
            </a:extLst>
          </p:cNvPr>
          <p:cNvSpPr/>
          <p:nvPr/>
        </p:nvSpPr>
        <p:spPr>
          <a:xfrm>
            <a:off x="307094" y="3951287"/>
            <a:ext cx="4489978" cy="14832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9BB8EF12-1B83-D052-DFFD-0A2A0B48A96E}"/>
              </a:ext>
            </a:extLst>
          </p:cNvPr>
          <p:cNvSpPr txBox="1">
            <a:spLocks/>
          </p:cNvSpPr>
          <p:nvPr/>
        </p:nvSpPr>
        <p:spPr>
          <a:xfrm>
            <a:off x="5224463" y="2997200"/>
            <a:ext cx="5857875" cy="4318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Nos charges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E219A0-C2EE-D712-E0C2-9D85AA4B0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54191"/>
              </p:ext>
            </p:extLst>
          </p:nvPr>
        </p:nvGraphicFramePr>
        <p:xfrm>
          <a:off x="5038725" y="3546172"/>
          <a:ext cx="2173288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Participation AG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 dirty="0">
                          <a:effectLst/>
                        </a:rPr>
                        <a:t>1 400€</a:t>
                      </a:r>
                      <a:endParaRPr lang="lb-L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 CN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85 €</a:t>
                      </a: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Déplacements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3 116 €</a:t>
                      </a: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4 601,04 € </a:t>
                      </a:r>
                      <a:endParaRPr lang="lb-L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D8D408-89D7-51DB-BEB9-62E251167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10762"/>
              </p:ext>
            </p:extLst>
          </p:nvPr>
        </p:nvGraphicFramePr>
        <p:xfrm>
          <a:off x="5038725" y="858838"/>
          <a:ext cx="2173288" cy="1402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902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Participation AG (Refacturation)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700 €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Refacturation de frais de transport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3 446 €</a:t>
                      </a:r>
                    </a:p>
                  </a:txBody>
                  <a:tcPr marL="9523" marR="9523" marT="952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50">
                <a:tc>
                  <a:txBody>
                    <a:bodyPr/>
                    <a:lstStyle/>
                    <a:p>
                      <a:pPr algn="l" fontAlgn="b"/>
                      <a:endParaRPr lang="lb-LU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b-LU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50">
                <a:tc>
                  <a:txBody>
                    <a:bodyPr/>
                    <a:lstStyle/>
                    <a:p>
                      <a:pPr algn="l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72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4 146,27 € </a:t>
                      </a:r>
                      <a:endParaRPr lang="lb-L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E5C3A7-C0DA-98F0-4F61-F1CADF6011C6}"/>
              </a:ext>
            </a:extLst>
          </p:cNvPr>
          <p:cNvSpPr/>
          <p:nvPr/>
        </p:nvSpPr>
        <p:spPr>
          <a:xfrm>
            <a:off x="1700213" y="5675313"/>
            <a:ext cx="1585912" cy="679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/>
              <a:t>Résultat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-454,77 €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0B09DE-657B-ACFD-B0C7-108AF505AF1E}"/>
              </a:ext>
            </a:extLst>
          </p:cNvPr>
          <p:cNvSpPr txBox="1"/>
          <p:nvPr/>
        </p:nvSpPr>
        <p:spPr>
          <a:xfrm>
            <a:off x="217488" y="263525"/>
            <a:ext cx="4333875" cy="1754326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noter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bg1"/>
                </a:solidFill>
                <a:latin typeface="+mn-lt"/>
              </a:rPr>
              <a:t>La vie nationale comprend 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Calibri"/>
              <a:buChar char="-"/>
              <a:defRPr/>
            </a:pPr>
            <a:r>
              <a:rPr lang="fr-FR">
                <a:solidFill>
                  <a:schemeClr val="bg1"/>
                </a:solidFill>
                <a:latin typeface="+mn-lt"/>
              </a:rPr>
              <a:t>Assemblée générale</a:t>
            </a:r>
            <a:endParaRPr lang="fr-FR">
              <a:solidFill>
                <a:schemeClr val="bg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Char char="-"/>
              <a:defRPr/>
            </a:pPr>
            <a:r>
              <a:rPr lang="fr-FR">
                <a:solidFill>
                  <a:schemeClr val="bg1"/>
                </a:solidFill>
                <a:latin typeface="+mn-lt"/>
              </a:rPr>
              <a:t>Conseil National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Char char="-"/>
              <a:defRPr/>
            </a:pPr>
            <a:r>
              <a:rPr lang="fr-FR">
                <a:solidFill>
                  <a:schemeClr val="bg1"/>
                </a:solidFill>
                <a:latin typeface="+mn-lt"/>
              </a:rPr>
              <a:t>Le séminaire GRANDIR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b-LU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57C074-0DB2-85D9-1065-7ED03C77EF70}"/>
              </a:ext>
            </a:extLst>
          </p:cNvPr>
          <p:cNvGraphicFramePr>
            <a:graphicFrameLocks/>
          </p:cNvGraphicFramePr>
          <p:nvPr/>
        </p:nvGraphicFramePr>
        <p:xfrm>
          <a:off x="7316598" y="33552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6C9EA4-BC17-DB9C-DE66-1017E02C17DD}"/>
              </a:ext>
            </a:extLst>
          </p:cNvPr>
          <p:cNvGraphicFramePr>
            <a:graphicFrameLocks/>
          </p:cNvGraphicFramePr>
          <p:nvPr/>
        </p:nvGraphicFramePr>
        <p:xfrm>
          <a:off x="7316598" y="439533"/>
          <a:ext cx="4572000" cy="241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932D8F0-4D38-15D0-B5EC-9FDEF1CB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 lIns="91440" tIns="3246120" rIns="91440" b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NOTRE VIE ASSOCIATIVE</a:t>
            </a:r>
            <a:br>
              <a:rPr lang="en-US"/>
            </a:br>
            <a:r>
              <a:rPr lang="en-US"/>
              <a:t>aux EEDF :</a:t>
            </a:r>
            <a:br>
              <a:rPr lang="en-US"/>
            </a:br>
            <a:r>
              <a:rPr lang="en-US"/>
              <a:t>le congrès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A597D84-1B5A-03A0-B6FC-FCC5C660CDD2}"/>
              </a:ext>
            </a:extLst>
          </p:cNvPr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7CD2C44-A2EF-88E6-495F-531282A2BD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C4B1D83-B6DD-12B7-2EF3-6D0D1EBE2D2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49B694B8-E885-4765-B6B4-E027F938B81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F075063-0CA7-1994-8EF8-9FFA80A88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4463" y="136525"/>
            <a:ext cx="585787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Nos </a:t>
            </a:r>
            <a:r>
              <a:rPr lang="en-US" err="1"/>
              <a:t>produits</a:t>
            </a:r>
            <a:endParaRPr lang="en-US"/>
          </a:p>
        </p:txBody>
      </p:sp>
      <p:sp>
        <p:nvSpPr>
          <p:cNvPr id="127" name="Rectangle 126" descr="&quot;&quot;">
            <a:extLst>
              <a:ext uri="{FF2B5EF4-FFF2-40B4-BE49-F238E27FC236}">
                <a16:creationId xmlns:a16="http://schemas.microsoft.com/office/drawing/2014/main" id="{CAD13B50-4CD5-C6F3-6C80-B673EE242A86}"/>
              </a:ext>
            </a:extLst>
          </p:cNvPr>
          <p:cNvSpPr/>
          <p:nvPr/>
        </p:nvSpPr>
        <p:spPr>
          <a:xfrm>
            <a:off x="346605" y="3900488"/>
            <a:ext cx="4286778" cy="15340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1FD8BC3C-DDA7-8254-9E3C-11AB7B9A185E}"/>
              </a:ext>
            </a:extLst>
          </p:cNvPr>
          <p:cNvSpPr txBox="1">
            <a:spLocks/>
          </p:cNvSpPr>
          <p:nvPr/>
        </p:nvSpPr>
        <p:spPr>
          <a:xfrm>
            <a:off x="5224463" y="2997200"/>
            <a:ext cx="5857875" cy="4318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Nos charges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EA63C5-CC5F-59FB-5DB0-A51E834FE620}"/>
              </a:ext>
            </a:extLst>
          </p:cNvPr>
          <p:cNvGraphicFramePr>
            <a:graphicFrameLocks noGrp="1"/>
          </p:cNvGraphicFramePr>
          <p:nvPr/>
        </p:nvGraphicFramePr>
        <p:xfrm>
          <a:off x="5038725" y="3567113"/>
          <a:ext cx="2173288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1 161 €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1 059 €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Hébergement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800 €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Cachet pour service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500 €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3 520,75 € 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D899F5-F168-7B55-F1B6-C90D6BDF5EA6}"/>
              </a:ext>
            </a:extLst>
          </p:cNvPr>
          <p:cNvGraphicFramePr>
            <a:graphicFrameLocks noGrp="1"/>
          </p:cNvGraphicFramePr>
          <p:nvPr/>
        </p:nvGraphicFramePr>
        <p:xfrm>
          <a:off x="5038725" y="858838"/>
          <a:ext cx="2173288" cy="133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73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Buvette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355 €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2 431 €</a:t>
                      </a: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/>
                    <a:p>
                      <a:pPr algn="l" fontAlgn="b"/>
                      <a:endParaRPr lang="lb-LU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b-LU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/>
                    <a:p>
                      <a:pPr algn="l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3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2 786,17 € 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960CB2-2E61-1D23-4F25-27AF3FCA4B22}"/>
              </a:ext>
            </a:extLst>
          </p:cNvPr>
          <p:cNvSpPr/>
          <p:nvPr/>
        </p:nvSpPr>
        <p:spPr>
          <a:xfrm>
            <a:off x="1700213" y="5675313"/>
            <a:ext cx="1585912" cy="679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/>
              <a:t>Résultat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- 734,58 €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E479D-DB62-5FF6-EA65-F822E02F64FA}"/>
              </a:ext>
            </a:extLst>
          </p:cNvPr>
          <p:cNvSpPr txBox="1"/>
          <p:nvPr/>
        </p:nvSpPr>
        <p:spPr>
          <a:xfrm>
            <a:off x="217488" y="263525"/>
            <a:ext cx="4333875" cy="20313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noter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bg1"/>
                </a:solidFill>
                <a:latin typeface="+mn-lt"/>
              </a:rPr>
              <a:t>La région a prise à sa charge 1/3 des frais du congrès, le reste a été facturé aux SLA au prorata du nombre d'adhérents de plus de 16 ans au 31/08 de la saison précédente.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b-LU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53DFEA-9584-B3B0-0A04-57F80A4AFAAB}"/>
              </a:ext>
            </a:extLst>
          </p:cNvPr>
          <p:cNvGraphicFramePr>
            <a:graphicFrameLocks/>
          </p:cNvGraphicFramePr>
          <p:nvPr/>
        </p:nvGraphicFramePr>
        <p:xfrm>
          <a:off x="7728129" y="317596"/>
          <a:ext cx="4036218" cy="241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0EF38C9-30D5-2FE7-C225-19F591A62065}"/>
              </a:ext>
            </a:extLst>
          </p:cNvPr>
          <p:cNvGraphicFramePr>
            <a:graphicFrameLocks/>
          </p:cNvGraphicFramePr>
          <p:nvPr/>
        </p:nvGraphicFramePr>
        <p:xfrm>
          <a:off x="7728128" y="3355254"/>
          <a:ext cx="40362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14D74F-681E-6B5D-68F8-DEC4B8BA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 lIns="91440" tIns="3246120" rIns="91440" b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NOTRE VIE ASSOCIATIVE</a:t>
            </a:r>
            <a:br>
              <a:rPr lang="en-US"/>
            </a:br>
            <a:r>
              <a:rPr lang="en-US"/>
              <a:t>aux EEDF :</a:t>
            </a:r>
            <a:br>
              <a:rPr lang="en-US"/>
            </a:br>
            <a:r>
              <a:rPr lang="en-US"/>
              <a:t>le </a:t>
            </a:r>
            <a:r>
              <a:rPr lang="en-US" err="1"/>
              <a:t>reste</a:t>
            </a:r>
            <a:br>
              <a:rPr lang="en-US"/>
            </a:br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06CEC18-4B1F-A797-F1ED-998AE9DC6F18}"/>
              </a:ext>
            </a:extLst>
          </p:cNvPr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060B653-5E59-82DA-7F85-056EB25F3E8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140028C-45AA-539E-941D-3FA03E4D9CF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FD752B7-CA7E-4CC1-80A1-41199F72884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EDE2BC5-13C8-8E2C-29A2-40298AC3A9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4463" y="136525"/>
            <a:ext cx="585787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Nos </a:t>
            </a:r>
            <a:r>
              <a:rPr lang="en-US" err="1"/>
              <a:t>produits</a:t>
            </a:r>
            <a:endParaRPr lang="en-US"/>
          </a:p>
        </p:txBody>
      </p:sp>
      <p:sp>
        <p:nvSpPr>
          <p:cNvPr id="127" name="Rectangle 126" descr="&quot;&quot;">
            <a:extLst>
              <a:ext uri="{FF2B5EF4-FFF2-40B4-BE49-F238E27FC236}">
                <a16:creationId xmlns:a16="http://schemas.microsoft.com/office/drawing/2014/main" id="{A573AEC9-EB7D-7D5F-BE93-2656D3922794}"/>
              </a:ext>
            </a:extLst>
          </p:cNvPr>
          <p:cNvSpPr/>
          <p:nvPr/>
        </p:nvSpPr>
        <p:spPr>
          <a:xfrm>
            <a:off x="324027" y="3900488"/>
            <a:ext cx="4326289" cy="16525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05806BC-0B4A-2931-BAE7-8F4CBA1C6A47}"/>
              </a:ext>
            </a:extLst>
          </p:cNvPr>
          <p:cNvSpPr txBox="1">
            <a:spLocks/>
          </p:cNvSpPr>
          <p:nvPr/>
        </p:nvSpPr>
        <p:spPr>
          <a:xfrm>
            <a:off x="5224463" y="2997200"/>
            <a:ext cx="5857875" cy="4318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Nos charges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295C38-B60D-C29A-BA5B-3A25736914B0}"/>
              </a:ext>
            </a:extLst>
          </p:cNvPr>
          <p:cNvGraphicFramePr>
            <a:graphicFrameLocks noGrp="1"/>
          </p:cNvGraphicFramePr>
          <p:nvPr/>
        </p:nvGraphicFramePr>
        <p:xfrm>
          <a:off x="5038725" y="3567113"/>
          <a:ext cx="2173288" cy="1685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786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Subventions à reverser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34 229 €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5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 Guebwiller</a:t>
                      </a: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2 974 €</a:t>
                      </a: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Alimentation 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156 €</a:t>
                      </a: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lb-LU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lb-LU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5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37 360,65 € 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94AC5B-BEB5-EC3B-D306-480AAA6861EF}"/>
              </a:ext>
            </a:extLst>
          </p:cNvPr>
          <p:cNvGraphicFramePr>
            <a:graphicFrameLocks noGrp="1"/>
          </p:cNvGraphicFramePr>
          <p:nvPr/>
        </p:nvGraphicFramePr>
        <p:xfrm>
          <a:off x="5038725" y="858838"/>
          <a:ext cx="2173288" cy="133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73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Subventions à reverser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34 229 €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 Guebwiller</a:t>
                      </a: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3 014 €</a:t>
                      </a: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/>
                    <a:p>
                      <a:pPr algn="l" fontAlgn="b"/>
                      <a:endParaRPr lang="lb-LU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b-LU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/>
                    <a:p>
                      <a:pPr algn="l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30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37 244,03 € 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968CEB-4830-14D0-F079-A7C39DD398F0}"/>
              </a:ext>
            </a:extLst>
          </p:cNvPr>
          <p:cNvSpPr/>
          <p:nvPr/>
        </p:nvSpPr>
        <p:spPr>
          <a:xfrm>
            <a:off x="1700213" y="5675313"/>
            <a:ext cx="1585912" cy="679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/>
              <a:t>Résultat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- 116,62 €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3A8CC-267C-C1F1-B154-8CFE5D380FDD}"/>
              </a:ext>
            </a:extLst>
          </p:cNvPr>
          <p:cNvSpPr txBox="1"/>
          <p:nvPr/>
        </p:nvSpPr>
        <p:spPr>
          <a:xfrm>
            <a:off x="217488" y="263525"/>
            <a:ext cx="4333875" cy="1200329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noter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bg1"/>
                </a:solidFill>
                <a:latin typeface="+mn-lt"/>
              </a:rPr>
              <a:t>La structure de Guebwiller est sous tutelle régionale (lancement de la structure)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b-LU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59E1FAD-8ADC-6BDB-48EB-6437AE5669FC}"/>
              </a:ext>
            </a:extLst>
          </p:cNvPr>
          <p:cNvGraphicFramePr>
            <a:graphicFrameLocks/>
          </p:cNvGraphicFramePr>
          <p:nvPr/>
        </p:nvGraphicFramePr>
        <p:xfrm>
          <a:off x="7388799" y="318992"/>
          <a:ext cx="4461079" cy="241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F5A89B-616E-04F7-3A32-2DF1104AC155}"/>
              </a:ext>
            </a:extLst>
          </p:cNvPr>
          <p:cNvGraphicFramePr>
            <a:graphicFrameLocks/>
          </p:cNvGraphicFramePr>
          <p:nvPr/>
        </p:nvGraphicFramePr>
        <p:xfrm>
          <a:off x="7388798" y="3271388"/>
          <a:ext cx="44610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C7A7A6-93F3-70B1-2155-30DBDE42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err="1"/>
              <a:t>Projet</a:t>
            </a:r>
            <a:r>
              <a:rPr lang="en-US"/>
              <a:t> camion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DD311E3-0E62-4346-78CA-D379EB6C0B7F}"/>
              </a:ext>
            </a:extLst>
          </p:cNvPr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74551FE-3ABB-1C62-A905-406D0039100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FADEE50-9EFD-8F9E-D49B-261AA3ACF72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853ED7C-2E87-4451-BC7E-4312BD73797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A1AC66C-0D09-F98C-DDE9-DA664FE0DE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4463" y="136525"/>
            <a:ext cx="585787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Nos </a:t>
            </a:r>
            <a:r>
              <a:rPr lang="en-US" err="1"/>
              <a:t>produits</a:t>
            </a:r>
            <a:endParaRPr lang="en-US"/>
          </a:p>
        </p:txBody>
      </p:sp>
      <p:sp>
        <p:nvSpPr>
          <p:cNvPr id="127" name="Rectangle 126" descr="&quot;&quot;">
            <a:extLst>
              <a:ext uri="{FF2B5EF4-FFF2-40B4-BE49-F238E27FC236}">
                <a16:creationId xmlns:a16="http://schemas.microsoft.com/office/drawing/2014/main" id="{77E2B0B1-69DC-34F5-DA03-A2F25CFA5859}"/>
              </a:ext>
            </a:extLst>
          </p:cNvPr>
          <p:cNvSpPr/>
          <p:nvPr/>
        </p:nvSpPr>
        <p:spPr>
          <a:xfrm>
            <a:off x="487363" y="4559300"/>
            <a:ext cx="3949700" cy="11144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DA6701EA-851D-FA14-F4BD-D8E965EBE209}"/>
              </a:ext>
            </a:extLst>
          </p:cNvPr>
          <p:cNvSpPr txBox="1">
            <a:spLocks/>
          </p:cNvSpPr>
          <p:nvPr/>
        </p:nvSpPr>
        <p:spPr>
          <a:xfrm>
            <a:off x="5224463" y="2997200"/>
            <a:ext cx="5857875" cy="4318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Nos charges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444789-48DF-09FD-A5A4-A27D57E164D1}"/>
              </a:ext>
            </a:extLst>
          </p:cNvPr>
          <p:cNvGraphicFramePr>
            <a:graphicFrameLocks noGrp="1"/>
          </p:cNvGraphicFramePr>
          <p:nvPr/>
        </p:nvGraphicFramePr>
        <p:xfrm>
          <a:off x="5038725" y="858838"/>
          <a:ext cx="2173288" cy="727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8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Vente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860 €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1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860,00 € 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1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8F6FA1-E0D0-BA72-B7F0-4138BE22FDA9}"/>
              </a:ext>
            </a:extLst>
          </p:cNvPr>
          <p:cNvGraphicFramePr>
            <a:graphicFrameLocks noGrp="1"/>
          </p:cNvGraphicFramePr>
          <p:nvPr/>
        </p:nvGraphicFramePr>
        <p:xfrm>
          <a:off x="5038725" y="3765550"/>
          <a:ext cx="2173288" cy="71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Assurance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      639,27 € 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1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u="none" strike="noStrike">
                          <a:effectLst/>
                        </a:rPr>
                        <a:t>CB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u="none" strike="noStrike">
                          <a:effectLst/>
                        </a:rPr>
                        <a:t>      63,60 € </a:t>
                      </a:r>
                      <a:endParaRPr lang="lb-L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1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3" marR="9523" marT="9516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702,87 € </a:t>
                      </a:r>
                    </a:p>
                  </a:txBody>
                  <a:tcPr marL="9523" marR="9523" marT="951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28E4AF9-6DF0-D221-05C9-C15AB9DB0C24}"/>
              </a:ext>
            </a:extLst>
          </p:cNvPr>
          <p:cNvSpPr txBox="1"/>
          <p:nvPr/>
        </p:nvSpPr>
        <p:spPr>
          <a:xfrm>
            <a:off x="217488" y="263525"/>
            <a:ext cx="4333875" cy="1200150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noter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bg1"/>
                </a:solidFill>
                <a:latin typeface="+mn-lt"/>
              </a:rPr>
              <a:t>L’amortissement du camion s’est terminé en 2022.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b-LU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47943C-C966-D720-264B-5F12392946DF}"/>
              </a:ext>
            </a:extLst>
          </p:cNvPr>
          <p:cNvSpPr/>
          <p:nvPr/>
        </p:nvSpPr>
        <p:spPr>
          <a:xfrm>
            <a:off x="1700213" y="5675313"/>
            <a:ext cx="1585912" cy="679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/>
              <a:t>Résultat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+ 157,13 €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3CB92C6-097C-A361-C11C-C5DC713BBCE6}"/>
              </a:ext>
            </a:extLst>
          </p:cNvPr>
          <p:cNvGraphicFramePr>
            <a:graphicFrameLocks/>
          </p:cNvGraphicFramePr>
          <p:nvPr/>
        </p:nvGraphicFramePr>
        <p:xfrm>
          <a:off x="7316598" y="3191965"/>
          <a:ext cx="4388120" cy="257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E52B5B-85D5-68E4-51C9-2A0AF43DB217}"/>
              </a:ext>
            </a:extLst>
          </p:cNvPr>
          <p:cNvGraphicFramePr>
            <a:graphicFrameLocks/>
          </p:cNvGraphicFramePr>
          <p:nvPr/>
        </p:nvGraphicFramePr>
        <p:xfrm>
          <a:off x="7316598" y="384566"/>
          <a:ext cx="4388120" cy="251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F4221F-1D59-96C2-5B4A-F7F811D0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Formation BAFA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A523890-5F95-7BF7-06CA-B9C8E9B6F470}"/>
              </a:ext>
            </a:extLst>
          </p:cNvPr>
          <p:cNvSpPr>
            <a:spLocks noGrp="1"/>
          </p:cNvSpPr>
          <p:nvPr>
            <p:ph type="dt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41F51C0-DA92-6105-67DE-15D6D00009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Rapport financier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4771910-E97F-8C59-20E5-A329D4E074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A899F36D-571B-4F3B-A02D-BF231079B6D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DFC04D-D018-2561-4FE2-F012696EF0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4463" y="136525"/>
            <a:ext cx="5857875" cy="43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Nos </a:t>
            </a:r>
            <a:r>
              <a:rPr lang="en-US" err="1"/>
              <a:t>produits</a:t>
            </a:r>
            <a:endParaRPr lang="en-US"/>
          </a:p>
        </p:txBody>
      </p:sp>
      <p:sp>
        <p:nvSpPr>
          <p:cNvPr id="127" name="Rectangle 126" descr="&quot;&quot;">
            <a:extLst>
              <a:ext uri="{FF2B5EF4-FFF2-40B4-BE49-F238E27FC236}">
                <a16:creationId xmlns:a16="http://schemas.microsoft.com/office/drawing/2014/main" id="{C932DDF9-34CA-9017-5C6C-7E9A7326E3CB}"/>
              </a:ext>
            </a:extLst>
          </p:cNvPr>
          <p:cNvSpPr/>
          <p:nvPr/>
        </p:nvSpPr>
        <p:spPr>
          <a:xfrm>
            <a:off x="515938" y="4438650"/>
            <a:ext cx="3948112" cy="11144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D1E65761-9681-B9E9-B6AA-5217C50440B5}"/>
              </a:ext>
            </a:extLst>
          </p:cNvPr>
          <p:cNvSpPr txBox="1">
            <a:spLocks/>
          </p:cNvSpPr>
          <p:nvPr/>
        </p:nvSpPr>
        <p:spPr>
          <a:xfrm>
            <a:off x="5224463" y="2997200"/>
            <a:ext cx="5857875" cy="4318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Nos charges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3BE778-B185-9C7A-6380-43C877507F66}"/>
              </a:ext>
            </a:extLst>
          </p:cNvPr>
          <p:cNvGraphicFramePr>
            <a:graphicFrameLocks noGrp="1"/>
          </p:cNvGraphicFramePr>
          <p:nvPr/>
        </p:nvGraphicFramePr>
        <p:xfrm>
          <a:off x="5038725" y="858838"/>
          <a:ext cx="2173288" cy="1092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Frais de participation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5 400 €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Cotisations des adhérents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90 €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5 490,00 € </a:t>
                      </a:r>
                      <a:endParaRPr lang="lb-LU" sz="11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3" marR="9523" marT="953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B2B32F-9B80-BB25-AE76-A0287F8578FB}"/>
              </a:ext>
            </a:extLst>
          </p:cNvPr>
          <p:cNvGraphicFramePr>
            <a:graphicFrameLocks noGrp="1"/>
          </p:cNvGraphicFramePr>
          <p:nvPr/>
        </p:nvGraphicFramePr>
        <p:xfrm>
          <a:off x="5038725" y="3765550"/>
          <a:ext cx="2173288" cy="1619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341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Cotisations EEDF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90 €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41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Déplacements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415 €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38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Fournitures éducatives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122 €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44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1 032 €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44"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Hébergement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b-L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3 500 €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34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3" marR="9523" marT="9527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lb-LU" sz="1100" b="1" u="none" strike="noStrike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5160,66 € </a:t>
                      </a:r>
                    </a:p>
                  </a:txBody>
                  <a:tcPr marL="9523" marR="9523" marT="952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91DF69-065B-E0DB-1B88-0401D2F50056}"/>
              </a:ext>
            </a:extLst>
          </p:cNvPr>
          <p:cNvSpPr txBox="1"/>
          <p:nvPr/>
        </p:nvSpPr>
        <p:spPr>
          <a:xfrm>
            <a:off x="217488" y="263525"/>
            <a:ext cx="4333875" cy="20313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À noter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chemeClr val="bg1"/>
                </a:solidFill>
                <a:latin typeface="+mn-lt"/>
              </a:rPr>
              <a:t>La formation BAFA appro a eu lieu en octobre 2022 sur la thématique "éducation aux genres et aux sexualités". Il y avait 12 participants et une équipes de 4 formateurs.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b-LU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9D421D-0075-5530-8A3E-42A790A45ED4}"/>
              </a:ext>
            </a:extLst>
          </p:cNvPr>
          <p:cNvSpPr/>
          <p:nvPr/>
        </p:nvSpPr>
        <p:spPr>
          <a:xfrm>
            <a:off x="1700213" y="5675313"/>
            <a:ext cx="1585912" cy="6794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/>
              <a:t>Résultat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b-L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+ 329,34 €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1E0B33-A065-9E8E-2616-70F2EBD220EA}"/>
              </a:ext>
            </a:extLst>
          </p:cNvPr>
          <p:cNvGraphicFramePr>
            <a:graphicFrameLocks/>
          </p:cNvGraphicFramePr>
          <p:nvPr/>
        </p:nvGraphicFramePr>
        <p:xfrm>
          <a:off x="7807500" y="316513"/>
          <a:ext cx="3780232" cy="241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12182D5-A5F5-59DE-DAEC-0B0576B74DE1}"/>
              </a:ext>
            </a:extLst>
          </p:cNvPr>
          <p:cNvGraphicFramePr>
            <a:graphicFrameLocks/>
          </p:cNvGraphicFramePr>
          <p:nvPr/>
        </p:nvGraphicFramePr>
        <p:xfrm>
          <a:off x="7814844" y="3067558"/>
          <a:ext cx="37728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DF GE -Rapport financier Proposition 2022.pptx" id="{97931520-D58D-46E6-B13E-3C47765AE3D9}" vid="{3421CDBD-4A0F-4545-BDB7-2A471D5859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39292-23DE-4FBC-B000-AFED89AC64F3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F1115-A9D1-4ADF-878E-8B9CEB14168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1713</Words>
  <Application>Microsoft Office PowerPoint</Application>
  <PresentationFormat>Grand écran</PresentationFormat>
  <Paragraphs>485</Paragraphs>
  <Slides>21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Tenorite</vt:lpstr>
      <vt:lpstr>Tenorite </vt:lpstr>
      <vt:lpstr>Tenorite Bold</vt:lpstr>
      <vt:lpstr>Wingdings</vt:lpstr>
      <vt:lpstr>Office Theme</vt:lpstr>
      <vt:lpstr>Chart</vt:lpstr>
      <vt:lpstr>Rapport financier</vt:lpstr>
      <vt:lpstr>Définition</vt:lpstr>
      <vt:lpstr>Les indicateurs régionaux</vt:lpstr>
      <vt:lpstr>analytique</vt:lpstr>
      <vt:lpstr>NOTRE VIE ASSOCIATIVE aux EEDF : la vie nationale  </vt:lpstr>
      <vt:lpstr>NOTRE VIE ASSOCIATIVE aux EEDF : le congrès  </vt:lpstr>
      <vt:lpstr>NOTRE VIE ASSOCIATIVE aux EEDF : le reste </vt:lpstr>
      <vt:lpstr>Projet camion</vt:lpstr>
      <vt:lpstr>Formation BAFA</vt:lpstr>
      <vt:lpstr>Formation TREMPLIN</vt:lpstr>
      <vt:lpstr>Rassemblement intra-régional </vt:lpstr>
      <vt:lpstr>Notre fonctionnement : La permanence</vt:lpstr>
      <vt:lpstr>Notre fonctionnement global</vt:lpstr>
      <vt:lpstr>ET DANS LES STRUCTURES LOCALES</vt:lpstr>
      <vt:lpstr>Données par structures</vt:lpstr>
      <vt:lpstr>Données par structures</vt:lpstr>
      <vt:lpstr>NOTRE ANALYSE, notre ambition régionale</vt:lpstr>
      <vt:lpstr>Le budget 2023</vt:lpstr>
      <vt:lpstr>Présentation PowerPoint</vt:lpstr>
      <vt:lpstr>conclusion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financier</dc:title>
  <dc:creator>Pierre Muller</dc:creator>
  <cp:lastModifiedBy>EEDF - Pierre MULLER</cp:lastModifiedBy>
  <cp:revision>5</cp:revision>
  <dcterms:created xsi:type="dcterms:W3CDTF">2022-02-15T14:43:59Z</dcterms:created>
  <dcterms:modified xsi:type="dcterms:W3CDTF">2023-03-05T15:37:53Z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ip_UnifiedCompliancePolicyUIAction">
    <vt:lpwstr/>
  </property>
  <property fmtid="{D5CDD505-2E9C-101B-9397-08002B2CF9AE}" pid="4" name="Image">
    <vt:lpwstr>, </vt:lpwstr>
  </property>
  <property fmtid="{D5CDD505-2E9C-101B-9397-08002B2CF9AE}" pid="5" name="Status">
    <vt:lpwstr>Not started</vt:lpwstr>
  </property>
  <property fmtid="{D5CDD505-2E9C-101B-9397-08002B2CF9AE}" pid="6" name="_ip_UnifiedCompliancePolicyProperties">
    <vt:lpwstr/>
  </property>
  <property fmtid="{D5CDD505-2E9C-101B-9397-08002B2CF9AE}" pid="7" name="ImageTagsTaxHTField">
    <vt:lpwstr/>
  </property>
  <property fmtid="{D5CDD505-2E9C-101B-9397-08002B2CF9AE}" pid="8" name="TaxCatchAll">
    <vt:lpwstr/>
  </property>
  <property fmtid="{D5CDD505-2E9C-101B-9397-08002B2CF9AE}" pid="9" name="MediaServiceKeyPoints">
    <vt:lpwstr/>
  </property>
</Properties>
</file>